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8"/>
  </p:notesMasterIdLst>
  <p:handoutMasterIdLst>
    <p:handoutMasterId r:id="rId39"/>
  </p:handoutMasterIdLst>
  <p:sldIdLst>
    <p:sldId id="284" r:id="rId2"/>
    <p:sldId id="269" r:id="rId3"/>
    <p:sldId id="276" r:id="rId4"/>
    <p:sldId id="272" r:id="rId5"/>
    <p:sldId id="281" r:id="rId6"/>
    <p:sldId id="277" r:id="rId7"/>
    <p:sldId id="268" r:id="rId8"/>
    <p:sldId id="282" r:id="rId9"/>
    <p:sldId id="273" r:id="rId10"/>
    <p:sldId id="285" r:id="rId11"/>
    <p:sldId id="290" r:id="rId12"/>
    <p:sldId id="291" r:id="rId13"/>
    <p:sldId id="259" r:id="rId14"/>
    <p:sldId id="260" r:id="rId15"/>
    <p:sldId id="262" r:id="rId16"/>
    <p:sldId id="280" r:id="rId17"/>
    <p:sldId id="263" r:id="rId18"/>
    <p:sldId id="267" r:id="rId19"/>
    <p:sldId id="279" r:id="rId20"/>
    <p:sldId id="261" r:id="rId21"/>
    <p:sldId id="278" r:id="rId22"/>
    <p:sldId id="257" r:id="rId23"/>
    <p:sldId id="258" r:id="rId24"/>
    <p:sldId id="274" r:id="rId25"/>
    <p:sldId id="265" r:id="rId26"/>
    <p:sldId id="264" r:id="rId27"/>
    <p:sldId id="283" r:id="rId28"/>
    <p:sldId id="266" r:id="rId29"/>
    <p:sldId id="287" r:id="rId30"/>
    <p:sldId id="275" r:id="rId31"/>
    <p:sldId id="270" r:id="rId32"/>
    <p:sldId id="288" r:id="rId33"/>
    <p:sldId id="292" r:id="rId34"/>
    <p:sldId id="293" r:id="rId35"/>
    <p:sldId id="294" r:id="rId36"/>
    <p:sldId id="295" r:id="rId3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66" autoAdjust="0"/>
  </p:normalViewPr>
  <p:slideViewPr>
    <p:cSldViewPr>
      <p:cViewPr varScale="1">
        <p:scale>
          <a:sx n="43" d="100"/>
          <a:sy n="43" d="100"/>
        </p:scale>
        <p:origin x="-19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82"/>
    </p:cViewPr>
  </p:sorterViewPr>
  <p:notesViewPr>
    <p:cSldViewPr>
      <p:cViewPr varScale="1">
        <p:scale>
          <a:sx n="54" d="100"/>
          <a:sy n="54" d="100"/>
        </p:scale>
        <p:origin x="-2448" y="-96"/>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23" tIns="48161" rIns="96323" bIns="48161" numCol="1" anchor="t"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32771"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323" tIns="48161" rIns="96323" bIns="48161"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p>
        </p:txBody>
      </p:sp>
      <p:sp>
        <p:nvSpPr>
          <p:cNvPr id="32772"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323" tIns="48161" rIns="96323" bIns="48161" numCol="1" anchor="b"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32773"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323" tIns="48161" rIns="96323" bIns="48161" numCol="1" anchor="b" anchorCtr="0" compatLnSpc="1">
            <a:prstTxWarp prst="textNoShape">
              <a:avLst/>
            </a:prstTxWarp>
          </a:bodyPr>
          <a:lstStyle>
            <a:lvl1pPr algn="r" eaLnBrk="1" hangingPunct="1">
              <a:defRPr sz="1300">
                <a:latin typeface="Times New Roman" pitchFamily="18" charset="0"/>
              </a:defRPr>
            </a:lvl1pPr>
          </a:lstStyle>
          <a:p>
            <a:pPr>
              <a:defRPr/>
            </a:pPr>
            <a:fld id="{83A556BC-5D1A-4A27-972C-CFBEB9E2E8D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77838"/>
          </a:xfrm>
          <a:prstGeom prst="rect">
            <a:avLst/>
          </a:prstGeom>
          <a:noFill/>
          <a:ln w="9525">
            <a:noFill/>
            <a:miter lim="800000"/>
            <a:headEnd/>
            <a:tailEnd/>
          </a:ln>
          <a:effectLst/>
        </p:spPr>
        <p:txBody>
          <a:bodyPr vert="horz" wrap="square" lIns="96323" tIns="48161" rIns="96323" bIns="48161" numCol="1" anchor="t"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35843" name="Rectangle 3"/>
          <p:cNvSpPr>
            <a:spLocks noGrp="1" noChangeArrowheads="1"/>
          </p:cNvSpPr>
          <p:nvPr>
            <p:ph type="dt" idx="1"/>
          </p:nvPr>
        </p:nvSpPr>
        <p:spPr bwMode="auto">
          <a:xfrm>
            <a:off x="4144963" y="0"/>
            <a:ext cx="3170237" cy="477838"/>
          </a:xfrm>
          <a:prstGeom prst="rect">
            <a:avLst/>
          </a:prstGeom>
          <a:noFill/>
          <a:ln w="9525">
            <a:noFill/>
            <a:miter lim="800000"/>
            <a:headEnd/>
            <a:tailEnd/>
          </a:ln>
          <a:effectLst/>
        </p:spPr>
        <p:txBody>
          <a:bodyPr vert="horz" wrap="square" lIns="96323" tIns="48161" rIns="96323" bIns="48161"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271588" y="715963"/>
            <a:ext cx="4772025" cy="3578225"/>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74725" y="4532313"/>
            <a:ext cx="5365750" cy="4375150"/>
          </a:xfrm>
          <a:prstGeom prst="rect">
            <a:avLst/>
          </a:prstGeom>
          <a:noFill/>
          <a:ln w="9525">
            <a:noFill/>
            <a:miter lim="800000"/>
            <a:headEnd/>
            <a:tailEnd/>
          </a:ln>
          <a:effectLst/>
        </p:spPr>
        <p:txBody>
          <a:bodyPr vert="horz" wrap="square" lIns="96323" tIns="48161" rIns="96323" bIns="481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9145588"/>
            <a:ext cx="3170238" cy="477837"/>
          </a:xfrm>
          <a:prstGeom prst="rect">
            <a:avLst/>
          </a:prstGeom>
          <a:noFill/>
          <a:ln w="9525">
            <a:noFill/>
            <a:miter lim="800000"/>
            <a:headEnd/>
            <a:tailEnd/>
          </a:ln>
          <a:effectLst/>
        </p:spPr>
        <p:txBody>
          <a:bodyPr vert="horz" wrap="square" lIns="96323" tIns="48161" rIns="96323" bIns="48161" numCol="1" anchor="b"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35847" name="Rectangle 7"/>
          <p:cNvSpPr>
            <a:spLocks noGrp="1" noChangeArrowheads="1"/>
          </p:cNvSpPr>
          <p:nvPr>
            <p:ph type="sldNum" sz="quarter" idx="5"/>
          </p:nvPr>
        </p:nvSpPr>
        <p:spPr bwMode="auto">
          <a:xfrm>
            <a:off x="4144963" y="9145588"/>
            <a:ext cx="3170237" cy="477837"/>
          </a:xfrm>
          <a:prstGeom prst="rect">
            <a:avLst/>
          </a:prstGeom>
          <a:noFill/>
          <a:ln w="9525">
            <a:noFill/>
            <a:miter lim="800000"/>
            <a:headEnd/>
            <a:tailEnd/>
          </a:ln>
          <a:effectLst/>
        </p:spPr>
        <p:txBody>
          <a:bodyPr vert="horz" wrap="square" lIns="96323" tIns="48161" rIns="96323" bIns="48161" numCol="1" anchor="b" anchorCtr="0" compatLnSpc="1">
            <a:prstTxWarp prst="textNoShape">
              <a:avLst/>
            </a:prstTxWarp>
          </a:bodyPr>
          <a:lstStyle>
            <a:lvl1pPr algn="r" eaLnBrk="1" hangingPunct="1">
              <a:defRPr sz="1300">
                <a:latin typeface="Times New Roman" pitchFamily="18" charset="0"/>
              </a:defRPr>
            </a:lvl1pPr>
          </a:lstStyle>
          <a:p>
            <a:pPr>
              <a:defRPr/>
            </a:pPr>
            <a:fld id="{0B1E80D8-B345-4AEC-AF8C-45EE902734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7E407A8-2938-48E8-B7C7-CAFDC7C45EAA}"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- 46 species and subspecies in Ohio (11 turtles, 30 snakes, and 5 lizards)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E64681C-4CD5-4A89-94C9-ECB87B7CE927}" type="slidenum">
              <a:rPr lang="en-US" smtClean="0"/>
              <a:pPr/>
              <a:t>14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Colubridae</a:t>
            </a:r>
            <a:endParaRPr lang="en-US" i="1" dirty="0" smtClean="0">
              <a:cs typeface="Times New Roman" pitchFamily="18" charset="0"/>
            </a:endParaRPr>
          </a:p>
          <a:p>
            <a:pPr algn="ctr" eaLnBrk="1" hangingPunct="1"/>
            <a:r>
              <a:rPr lang="en-US" i="1" dirty="0" err="1" smtClean="0">
                <a:cs typeface="Times New Roman" pitchFamily="18" charset="0"/>
              </a:rPr>
              <a:t>Scotophis</a:t>
            </a:r>
            <a:r>
              <a:rPr lang="en-US" i="1" dirty="0" smtClean="0">
                <a:cs typeface="Times New Roman" pitchFamily="18" charset="0"/>
              </a:rPr>
              <a:t> </a:t>
            </a:r>
            <a:r>
              <a:rPr lang="en-US" i="1" dirty="0" err="1" smtClean="0">
                <a:cs typeface="Times New Roman" pitchFamily="18" charset="0"/>
              </a:rPr>
              <a:t>obsoletus</a:t>
            </a:r>
            <a:r>
              <a:rPr lang="en-US" dirty="0" smtClean="0">
                <a:cs typeface="Times New Roman" pitchFamily="18" charset="0"/>
              </a:rPr>
              <a:t> (name recently changed from </a:t>
            </a:r>
            <a:r>
              <a:rPr lang="en-US" i="1" dirty="0" err="1" smtClean="0">
                <a:cs typeface="Times New Roman" pitchFamily="18" charset="0"/>
              </a:rPr>
              <a:t>Elaphe</a:t>
            </a:r>
            <a:r>
              <a:rPr lang="en-US" dirty="0" smtClean="0">
                <a:cs typeface="Times New Roman" pitchFamily="18" charset="0"/>
              </a:rPr>
              <a:t> genus)</a:t>
            </a:r>
          </a:p>
          <a:p>
            <a:pPr algn="ctr" eaLnBrk="1" hangingPunct="1"/>
            <a:r>
              <a:rPr lang="en-US" dirty="0" smtClean="0"/>
              <a:t>Black Rat Snake</a:t>
            </a:r>
          </a:p>
          <a:p>
            <a:pPr eaLnBrk="1" hangingPunct="1"/>
            <a:r>
              <a:rPr lang="en-US" dirty="0" smtClean="0">
                <a:cs typeface="Times New Roman" pitchFamily="18" charset="0"/>
              </a:rPr>
              <a:t> </a:t>
            </a:r>
          </a:p>
          <a:p>
            <a:pPr eaLnBrk="1" hangingPunct="1"/>
            <a:r>
              <a:rPr lang="en-US" dirty="0" smtClean="0">
                <a:cs typeface="Times New Roman" pitchFamily="18" charset="0"/>
              </a:rPr>
              <a:t>- Black w/ traces of old juvenile pattern</a:t>
            </a:r>
          </a:p>
          <a:p>
            <a:pPr eaLnBrk="1" hangingPunct="1"/>
            <a:r>
              <a:rPr lang="en-US" dirty="0" smtClean="0">
                <a:cs typeface="Times New Roman" pitchFamily="18" charset="0"/>
              </a:rPr>
              <a:t>- Bottom is whitish w/ black blotches</a:t>
            </a:r>
          </a:p>
          <a:p>
            <a:pPr eaLnBrk="1" hangingPunct="1"/>
            <a:r>
              <a:rPr lang="en-US" dirty="0" smtClean="0">
                <a:cs typeface="Times New Roman" pitchFamily="18" charset="0"/>
              </a:rPr>
              <a:t>- Scales are weakly keeled</a:t>
            </a:r>
          </a:p>
          <a:p>
            <a:pPr eaLnBrk="1" hangingPunct="1"/>
            <a:r>
              <a:rPr lang="en-US" dirty="0" smtClean="0">
                <a:cs typeface="Times New Roman" pitchFamily="18" charset="0"/>
              </a:rPr>
              <a:t>- Anal plate divided</a:t>
            </a:r>
          </a:p>
          <a:p>
            <a:pPr eaLnBrk="1" hangingPunct="1"/>
            <a:r>
              <a:rPr lang="en-US" dirty="0" smtClean="0">
                <a:cs typeface="Times New Roman" pitchFamily="18" charset="0"/>
              </a:rPr>
              <a:t>- Typically 4-6’, with a record of over 8’</a:t>
            </a:r>
          </a:p>
          <a:p>
            <a:pPr eaLnBrk="1" hangingPunct="1"/>
            <a:endParaRPr lang="en-US" dirty="0" smtClean="0">
              <a:cs typeface="Times New Roman" pitchFamily="18" charset="0"/>
            </a:endParaRPr>
          </a:p>
          <a:p>
            <a:pPr eaLnBrk="1" hangingPunct="1"/>
            <a:r>
              <a:rPr lang="en-US" dirty="0" smtClean="0">
                <a:cs typeface="Times New Roman" pitchFamily="18" charset="0"/>
              </a:rPr>
              <a:t>- Patterned when young, then get darker as they get older</a:t>
            </a:r>
          </a:p>
          <a:p>
            <a:pPr eaLnBrk="1" hangingPunct="1"/>
            <a:r>
              <a:rPr lang="en-US" dirty="0" smtClean="0">
                <a:cs typeface="Times New Roman" pitchFamily="18" charset="0"/>
              </a:rPr>
              <a:t>- Fairly common in Ohio</a:t>
            </a:r>
          </a:p>
          <a:p>
            <a:pPr eaLnBrk="1" hangingPunct="1"/>
            <a:r>
              <a:rPr lang="en-US" dirty="0" smtClean="0">
                <a:cs typeface="Times New Roman" pitchFamily="18" charset="0"/>
              </a:rPr>
              <a:t>- Largest snake in Ohio (record is 101”)</a:t>
            </a:r>
          </a:p>
          <a:p>
            <a:pPr eaLnBrk="1" hangingPunct="1"/>
            <a:r>
              <a:rPr lang="en-US" dirty="0" smtClean="0">
                <a:cs typeface="Times New Roman" pitchFamily="18" charset="0"/>
              </a:rPr>
              <a:t>- Can rattle their tail in leaf litter, often confused w/ rattlesnake</a:t>
            </a:r>
          </a:p>
          <a:p>
            <a:pPr eaLnBrk="1" hangingPunct="1"/>
            <a:r>
              <a:rPr lang="en-US" dirty="0" smtClean="0">
                <a:cs typeface="Times New Roman" pitchFamily="18" charset="0"/>
              </a:rPr>
              <a:t>- Highly arboreal</a:t>
            </a:r>
          </a:p>
          <a:p>
            <a:pPr eaLnBrk="1" hangingPunct="1">
              <a:buFontTx/>
              <a:buChar char="-"/>
            </a:pPr>
            <a:r>
              <a:rPr lang="en-US" dirty="0" smtClean="0">
                <a:cs typeface="Times New Roman" pitchFamily="18" charset="0"/>
              </a:rPr>
              <a:t>Feed on rodents, birds, and occasionally bird eggs</a:t>
            </a:r>
          </a:p>
          <a:p>
            <a:pPr eaLnBrk="1" hangingPunct="1">
              <a:buFontTx/>
              <a:buChar char="-"/>
            </a:pPr>
            <a:r>
              <a:rPr lang="en-US" dirty="0" smtClean="0">
                <a:cs typeface="Times New Roman" pitchFamily="18" charset="0"/>
              </a:rPr>
              <a:t> a constricting species, unlike, oddly enough, </a:t>
            </a:r>
            <a:r>
              <a:rPr lang="en-US" i="1" dirty="0" err="1" smtClean="0">
                <a:cs typeface="Times New Roman" pitchFamily="18" charset="0"/>
              </a:rPr>
              <a:t>Coluber</a:t>
            </a:r>
            <a:r>
              <a:rPr lang="en-US" i="1" dirty="0" smtClean="0">
                <a:cs typeface="Times New Roman" pitchFamily="18" charset="0"/>
              </a:rPr>
              <a:t> constrictor</a:t>
            </a:r>
            <a:endParaRPr lang="en-US" dirty="0" smtClean="0">
              <a:cs typeface="Times New Roman" pitchFamily="18" charset="0"/>
            </a:endParaRP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4C51B7C-04D1-4BE1-B37B-C83ED8273378}" type="slidenum">
              <a:rPr lang="en-US" smtClean="0"/>
              <a:pPr/>
              <a:t>15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Colubridae</a:t>
            </a:r>
            <a:r>
              <a:rPr lang="en-US" dirty="0" smtClean="0">
                <a:cs typeface="Times New Roman" pitchFamily="18" charset="0"/>
              </a:rPr>
              <a:t> </a:t>
            </a:r>
          </a:p>
          <a:p>
            <a:pPr algn="ctr" eaLnBrk="1" hangingPunct="1"/>
            <a:r>
              <a:rPr lang="en-US" i="1" dirty="0" err="1" smtClean="0">
                <a:cs typeface="Times New Roman" pitchFamily="18" charset="0"/>
              </a:rPr>
              <a:t>Lampropeltis</a:t>
            </a:r>
            <a:r>
              <a:rPr lang="en-US" i="1" dirty="0" smtClean="0">
                <a:cs typeface="Times New Roman" pitchFamily="18" charset="0"/>
              </a:rPr>
              <a:t> </a:t>
            </a:r>
            <a:r>
              <a:rPr lang="en-US" i="1" dirty="0" err="1" smtClean="0">
                <a:cs typeface="Times New Roman" pitchFamily="18" charset="0"/>
              </a:rPr>
              <a:t>triangulum</a:t>
            </a:r>
            <a:endParaRPr lang="en-US" i="1" dirty="0" smtClean="0">
              <a:cs typeface="Times New Roman" pitchFamily="18" charset="0"/>
            </a:endParaRPr>
          </a:p>
          <a:p>
            <a:pPr algn="ctr" eaLnBrk="1" hangingPunct="1"/>
            <a:r>
              <a:rPr lang="en-US" dirty="0" smtClean="0"/>
              <a:t>Eastern Milk Snake</a:t>
            </a:r>
          </a:p>
          <a:p>
            <a:pPr eaLnBrk="1" hangingPunct="1"/>
            <a:endParaRPr lang="en-US" dirty="0" smtClean="0"/>
          </a:p>
          <a:p>
            <a:pPr eaLnBrk="1" hangingPunct="1"/>
            <a:r>
              <a:rPr lang="en-US" dirty="0" smtClean="0">
                <a:cs typeface="Times New Roman" pitchFamily="18" charset="0"/>
              </a:rPr>
              <a:t>- Reddish/brownish saddle marks on a lighter background  </a:t>
            </a:r>
          </a:p>
          <a:p>
            <a:pPr eaLnBrk="1" hangingPunct="1"/>
            <a:r>
              <a:rPr lang="en-US" dirty="0" smtClean="0">
                <a:cs typeface="Times New Roman" pitchFamily="18" charset="0"/>
              </a:rPr>
              <a:t>- Checkered pattern (black &amp; white) on belly</a:t>
            </a:r>
          </a:p>
          <a:p>
            <a:pPr eaLnBrk="1" hangingPunct="1"/>
            <a:r>
              <a:rPr lang="en-US" dirty="0" smtClean="0">
                <a:cs typeface="Times New Roman" pitchFamily="18" charset="0"/>
              </a:rPr>
              <a:t>- Anal plate is single</a:t>
            </a:r>
          </a:p>
          <a:p>
            <a:pPr eaLnBrk="1" hangingPunct="1"/>
            <a:r>
              <a:rPr lang="en-US" dirty="0" smtClean="0">
                <a:cs typeface="Times New Roman" pitchFamily="18" charset="0"/>
              </a:rPr>
              <a:t>- Scales are smooth</a:t>
            </a:r>
          </a:p>
          <a:p>
            <a:pPr eaLnBrk="1" hangingPunct="1"/>
            <a:r>
              <a:rPr lang="en-US" dirty="0" smtClean="0">
                <a:cs typeface="Times New Roman" pitchFamily="18" charset="0"/>
              </a:rPr>
              <a:t>- 2-3’, rarely up to 4’</a:t>
            </a:r>
          </a:p>
          <a:p>
            <a:pPr eaLnBrk="1" hangingPunct="1"/>
            <a:endParaRPr lang="en-US" dirty="0" smtClean="0">
              <a:cs typeface="Times New Roman" pitchFamily="18" charset="0"/>
            </a:endParaRPr>
          </a:p>
          <a:p>
            <a:pPr eaLnBrk="1" hangingPunct="1"/>
            <a:r>
              <a:rPr lang="en-US" dirty="0" smtClean="0">
                <a:cs typeface="Times New Roman" pitchFamily="18" charset="0"/>
              </a:rPr>
              <a:t>- Commonly found in barns</a:t>
            </a:r>
          </a:p>
          <a:p>
            <a:pPr eaLnBrk="1" hangingPunct="1"/>
            <a:r>
              <a:rPr lang="en-US" dirty="0" smtClean="0">
                <a:cs typeface="Times New Roman" pitchFamily="18" charset="0"/>
              </a:rPr>
              <a:t>- Found in a range of habitats</a:t>
            </a:r>
          </a:p>
          <a:p>
            <a:pPr eaLnBrk="1" hangingPunct="1"/>
            <a:r>
              <a:rPr lang="en-US" dirty="0" smtClean="0">
                <a:cs typeface="Times New Roman" pitchFamily="18" charset="0"/>
              </a:rPr>
              <a:t>- Eat rodents</a:t>
            </a:r>
          </a:p>
          <a:p>
            <a:pPr eaLnBrk="1" hangingPunct="1"/>
            <a:r>
              <a:rPr lang="en-US" dirty="0" smtClean="0">
                <a:cs typeface="Times New Roman" pitchFamily="18" charset="0"/>
              </a:rPr>
              <a:t>- Once believed to eat milk straight from the cow, believed to be able to suck them dry</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08F301A-24C2-4E26-B5D2-D84771F0CC54}"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Natricidae</a:t>
            </a:r>
            <a:endParaRPr lang="en-US" i="1" dirty="0" smtClean="0">
              <a:cs typeface="Times New Roman" pitchFamily="18" charset="0"/>
            </a:endParaRPr>
          </a:p>
          <a:p>
            <a:pPr algn="ctr" eaLnBrk="1" hangingPunct="1"/>
            <a:r>
              <a:rPr lang="en-US" i="1" dirty="0" err="1" smtClean="0">
                <a:cs typeface="Times New Roman" pitchFamily="18" charset="0"/>
              </a:rPr>
              <a:t>Nerodia</a:t>
            </a:r>
            <a:r>
              <a:rPr lang="en-US" i="1" dirty="0" smtClean="0">
                <a:cs typeface="Times New Roman" pitchFamily="18" charset="0"/>
              </a:rPr>
              <a:t> </a:t>
            </a:r>
            <a:r>
              <a:rPr lang="en-US" i="1" dirty="0" err="1" smtClean="0">
                <a:cs typeface="Times New Roman" pitchFamily="18" charset="0"/>
              </a:rPr>
              <a:t>sipedon</a:t>
            </a:r>
            <a:endParaRPr lang="en-US" dirty="0" smtClean="0"/>
          </a:p>
          <a:p>
            <a:pPr algn="ctr" eaLnBrk="1" hangingPunct="1"/>
            <a:r>
              <a:rPr lang="en-US" dirty="0" smtClean="0"/>
              <a:t>Water Snake</a:t>
            </a:r>
            <a:endParaRPr lang="en-US" i="1" dirty="0" smtClean="0">
              <a:cs typeface="Times New Roman" pitchFamily="18" charset="0"/>
            </a:endParaRPr>
          </a:p>
          <a:p>
            <a:pPr eaLnBrk="1" hangingPunct="1"/>
            <a:endParaRPr lang="en-US" dirty="0" smtClean="0">
              <a:cs typeface="Times New Roman" pitchFamily="18" charset="0"/>
            </a:endParaRPr>
          </a:p>
          <a:p>
            <a:pPr eaLnBrk="1" hangingPunct="1"/>
            <a:r>
              <a:rPr lang="en-US" dirty="0" smtClean="0">
                <a:cs typeface="Times New Roman" pitchFamily="18" charset="0"/>
              </a:rPr>
              <a:t>- Dark bands on a lighter background</a:t>
            </a:r>
          </a:p>
          <a:p>
            <a:pPr eaLnBrk="1" hangingPunct="1"/>
            <a:r>
              <a:rPr lang="en-US" dirty="0" smtClean="0">
                <a:cs typeface="Times New Roman" pitchFamily="18" charset="0"/>
              </a:rPr>
              <a:t>- Strongly keeled scales</a:t>
            </a:r>
          </a:p>
          <a:p>
            <a:pPr eaLnBrk="1" hangingPunct="1"/>
            <a:r>
              <a:rPr lang="en-US" dirty="0" smtClean="0">
                <a:cs typeface="Times New Roman" pitchFamily="18" charset="0"/>
              </a:rPr>
              <a:t>- Anal plate is divided</a:t>
            </a:r>
          </a:p>
          <a:p>
            <a:pPr eaLnBrk="1" hangingPunct="1"/>
            <a:r>
              <a:rPr lang="en-US" dirty="0" smtClean="0">
                <a:cs typeface="Times New Roman" pitchFamily="18" charset="0"/>
              </a:rPr>
              <a:t>- Typically 3-4’</a:t>
            </a:r>
          </a:p>
          <a:p>
            <a:pPr eaLnBrk="1" hangingPunct="1"/>
            <a:endParaRPr lang="en-US" dirty="0" smtClean="0">
              <a:cs typeface="Times New Roman" pitchFamily="18" charset="0"/>
            </a:endParaRPr>
          </a:p>
          <a:p>
            <a:pPr eaLnBrk="1" hangingPunct="1"/>
            <a:r>
              <a:rPr lang="en-US" dirty="0" smtClean="0">
                <a:cs typeface="Times New Roman" pitchFamily="18" charset="0"/>
              </a:rPr>
              <a:t>- Often confused with cottonmouth (water moccasin), however cottonmouth is not found in Ohio</a:t>
            </a:r>
          </a:p>
          <a:p>
            <a:pPr eaLnBrk="1" hangingPunct="1"/>
            <a:r>
              <a:rPr lang="en-US" dirty="0" smtClean="0">
                <a:cs typeface="Times New Roman" pitchFamily="18" charset="0"/>
              </a:rPr>
              <a:t>- Very common thru-out Ohio, around permanent bodies of water</a:t>
            </a:r>
          </a:p>
          <a:p>
            <a:pPr eaLnBrk="1" hangingPunct="1"/>
            <a:r>
              <a:rPr lang="en-US" dirty="0" smtClean="0">
                <a:cs typeface="Times New Roman" pitchFamily="18" charset="0"/>
              </a:rPr>
              <a:t>- Very bad temper, will bite and musk when captured</a:t>
            </a:r>
          </a:p>
          <a:p>
            <a:pPr eaLnBrk="1" hangingPunct="1"/>
            <a:r>
              <a:rPr lang="en-US" dirty="0" smtClean="0">
                <a:cs typeface="Times New Roman" pitchFamily="18" charset="0"/>
              </a:rPr>
              <a:t>- The only large, heavily bodied water snake in Ohio</a:t>
            </a:r>
          </a:p>
          <a:p>
            <a:pPr algn="ctr" eaLnBrk="1" hangingPunct="1"/>
            <a:r>
              <a:rPr lang="en-US" dirty="0" smtClean="0">
                <a:cs typeface="Times New Roman" pitchFamily="18" charset="0"/>
              </a:rPr>
              <a:t> </a:t>
            </a:r>
            <a:endParaRPr lang="en-US" u="sng" dirty="0" smtClean="0">
              <a:cs typeface="Times New Roman" pitchFamily="18" charset="0"/>
            </a:endParaRPr>
          </a:p>
          <a:p>
            <a:pPr algn="ctr" eaLnBrk="1" hangingPunct="1"/>
            <a:r>
              <a:rPr lang="en-US" dirty="0" smtClean="0">
                <a:cs typeface="Times New Roman" pitchFamily="18" charset="0"/>
              </a:rPr>
              <a:t> </a:t>
            </a:r>
            <a:endParaRPr lang="en-US" u="sng" dirty="0" smtClean="0">
              <a:cs typeface="Times New Roman" pitchFamily="18" charset="0"/>
            </a:endParaRP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A213CBF-8C22-41FB-8D9C-987A27B241D5}" type="slidenum">
              <a:rPr lang="en-US" smtClean="0"/>
              <a:pPr/>
              <a:t>17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Natricidae</a:t>
            </a:r>
            <a:endParaRPr lang="en-US" i="1" dirty="0" smtClean="0">
              <a:cs typeface="Times New Roman" pitchFamily="18" charset="0"/>
            </a:endParaRPr>
          </a:p>
          <a:p>
            <a:pPr algn="ctr" eaLnBrk="1" hangingPunct="1"/>
            <a:r>
              <a:rPr lang="it-IT" i="1" dirty="0" smtClean="0">
                <a:cs typeface="Times New Roman" pitchFamily="18" charset="0"/>
              </a:rPr>
              <a:t>Regina septemvittata</a:t>
            </a:r>
            <a:endParaRPr lang="en-US" i="1" dirty="0" smtClean="0">
              <a:cs typeface="Times New Roman" pitchFamily="18" charset="0"/>
            </a:endParaRPr>
          </a:p>
          <a:p>
            <a:pPr algn="ctr" eaLnBrk="1" hangingPunct="1"/>
            <a:r>
              <a:rPr lang="it-IT" dirty="0" smtClean="0"/>
              <a:t>Queen Snake</a:t>
            </a:r>
            <a:endParaRPr lang="en-US" dirty="0" smtClean="0"/>
          </a:p>
          <a:p>
            <a:pPr eaLnBrk="1" hangingPunct="1"/>
            <a:r>
              <a:rPr lang="it-IT" dirty="0" smtClean="0">
                <a:cs typeface="Times New Roman" pitchFamily="18" charset="0"/>
              </a:rPr>
              <a:t> </a:t>
            </a:r>
            <a:endParaRPr lang="en-US" dirty="0" smtClean="0">
              <a:cs typeface="Times New Roman" pitchFamily="18" charset="0"/>
            </a:endParaRPr>
          </a:p>
          <a:p>
            <a:pPr eaLnBrk="1" hangingPunct="1"/>
            <a:r>
              <a:rPr lang="en-US" dirty="0" smtClean="0">
                <a:cs typeface="Times New Roman" pitchFamily="18" charset="0"/>
              </a:rPr>
              <a:t>- Brown w/ light lateral stripe on the 1</a:t>
            </a:r>
            <a:r>
              <a:rPr lang="en-US" baseline="30000" dirty="0" smtClean="0">
                <a:cs typeface="Times New Roman" pitchFamily="18" charset="0"/>
              </a:rPr>
              <a:t>st</a:t>
            </a:r>
            <a:r>
              <a:rPr lang="en-US" dirty="0" smtClean="0">
                <a:cs typeface="Times New Roman" pitchFamily="18" charset="0"/>
              </a:rPr>
              <a:t> &amp; 2</a:t>
            </a:r>
            <a:r>
              <a:rPr lang="en-US" baseline="30000" dirty="0" smtClean="0">
                <a:cs typeface="Times New Roman" pitchFamily="18" charset="0"/>
              </a:rPr>
              <a:t>nd</a:t>
            </a:r>
            <a:r>
              <a:rPr lang="en-US" dirty="0" smtClean="0">
                <a:cs typeface="Times New Roman" pitchFamily="18" charset="0"/>
              </a:rPr>
              <a:t> rows of scales</a:t>
            </a:r>
          </a:p>
          <a:p>
            <a:pPr eaLnBrk="1" hangingPunct="1"/>
            <a:r>
              <a:rPr lang="en-US" dirty="0" smtClean="0">
                <a:cs typeface="Times New Roman" pitchFamily="18" charset="0"/>
              </a:rPr>
              <a:t>- Belly is yellow w/ brown stripes</a:t>
            </a:r>
          </a:p>
          <a:p>
            <a:pPr eaLnBrk="1" hangingPunct="1"/>
            <a:r>
              <a:rPr lang="en-US" dirty="0" smtClean="0">
                <a:cs typeface="Times New Roman" pitchFamily="18" charset="0"/>
              </a:rPr>
              <a:t>- Scales are keeled</a:t>
            </a:r>
          </a:p>
          <a:p>
            <a:pPr eaLnBrk="1" hangingPunct="1"/>
            <a:r>
              <a:rPr lang="en-US" dirty="0" smtClean="0">
                <a:cs typeface="Times New Roman" pitchFamily="18" charset="0"/>
              </a:rPr>
              <a:t>- Anal plate is divided</a:t>
            </a:r>
          </a:p>
          <a:p>
            <a:pPr eaLnBrk="1" hangingPunct="1"/>
            <a:r>
              <a:rPr lang="en-US" dirty="0" smtClean="0">
                <a:cs typeface="Times New Roman" pitchFamily="18" charset="0"/>
              </a:rPr>
              <a:t>- Slender bodied snake</a:t>
            </a:r>
          </a:p>
          <a:p>
            <a:pPr eaLnBrk="1" hangingPunct="1"/>
            <a:r>
              <a:rPr lang="en-US" dirty="0" smtClean="0">
                <a:cs typeface="Times New Roman" pitchFamily="18" charset="0"/>
              </a:rPr>
              <a:t>- Usually under 2’ long</a:t>
            </a:r>
          </a:p>
          <a:p>
            <a:pPr eaLnBrk="1" hangingPunct="1"/>
            <a:r>
              <a:rPr lang="en-US" dirty="0" smtClean="0">
                <a:cs typeface="Times New Roman" pitchFamily="18" charset="0"/>
              </a:rPr>
              <a:t> </a:t>
            </a:r>
          </a:p>
          <a:p>
            <a:pPr eaLnBrk="1" hangingPunct="1"/>
            <a:r>
              <a:rPr lang="en-US" dirty="0" smtClean="0">
                <a:cs typeface="Times New Roman" pitchFamily="18" charset="0"/>
              </a:rPr>
              <a:t>- Found near water, especially around rocky bottomed streams</a:t>
            </a:r>
          </a:p>
          <a:p>
            <a:pPr eaLnBrk="1" hangingPunct="1"/>
            <a:r>
              <a:rPr lang="en-US" dirty="0" smtClean="0">
                <a:cs typeface="Times New Roman" pitchFamily="18" charset="0"/>
              </a:rPr>
              <a:t>- Feed almost exclusively on crayfish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5FC778A-01EE-4566-B667-7E12CB91971C}" type="slidenum">
              <a:rPr lang="en-US" smtClean="0"/>
              <a:pPr/>
              <a:t>18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Natricidae</a:t>
            </a:r>
            <a:endParaRPr lang="en-US" i="1" dirty="0" smtClean="0">
              <a:cs typeface="Times New Roman" pitchFamily="18" charset="0"/>
            </a:endParaRPr>
          </a:p>
          <a:p>
            <a:pPr algn="ctr" eaLnBrk="1" hangingPunct="1"/>
            <a:r>
              <a:rPr lang="en-US" i="1" dirty="0" err="1" smtClean="0">
                <a:cs typeface="Times New Roman" pitchFamily="18" charset="0"/>
              </a:rPr>
              <a:t>Thamnophis</a:t>
            </a:r>
            <a:r>
              <a:rPr lang="en-US" i="1" dirty="0" smtClean="0">
                <a:cs typeface="Times New Roman" pitchFamily="18" charset="0"/>
              </a:rPr>
              <a:t> </a:t>
            </a:r>
            <a:r>
              <a:rPr lang="en-US" i="1" dirty="0" err="1" smtClean="0">
                <a:cs typeface="Times New Roman" pitchFamily="18" charset="0"/>
              </a:rPr>
              <a:t>sirtalis</a:t>
            </a:r>
            <a:endParaRPr lang="en-US" i="1" dirty="0" smtClean="0">
              <a:cs typeface="Times New Roman" pitchFamily="18" charset="0"/>
            </a:endParaRPr>
          </a:p>
          <a:p>
            <a:pPr algn="ctr" eaLnBrk="1" hangingPunct="1"/>
            <a:r>
              <a:rPr lang="en-US" dirty="0" smtClean="0"/>
              <a:t>Eastern Garter Snake</a:t>
            </a:r>
          </a:p>
          <a:p>
            <a:pPr eaLnBrk="1" hangingPunct="1"/>
            <a:r>
              <a:rPr lang="en-US" dirty="0" smtClean="0">
                <a:cs typeface="Times New Roman" pitchFamily="18" charset="0"/>
              </a:rPr>
              <a:t> </a:t>
            </a:r>
          </a:p>
          <a:p>
            <a:pPr eaLnBrk="1" hangingPunct="1"/>
            <a:r>
              <a:rPr lang="en-US" dirty="0" smtClean="0">
                <a:cs typeface="Times New Roman" pitchFamily="18" charset="0"/>
              </a:rPr>
              <a:t>- Dark w/ lighter dorsal stripe and lateral stripe on the 2nd and 3rd rows of scales</a:t>
            </a:r>
          </a:p>
          <a:p>
            <a:pPr eaLnBrk="1" hangingPunct="1"/>
            <a:r>
              <a:rPr lang="en-US" dirty="0" smtClean="0">
                <a:cs typeface="Times New Roman" pitchFamily="18" charset="0"/>
              </a:rPr>
              <a:t>- Scales are keeled</a:t>
            </a:r>
          </a:p>
          <a:p>
            <a:pPr eaLnBrk="1" hangingPunct="1"/>
            <a:r>
              <a:rPr lang="en-US" dirty="0" smtClean="0">
                <a:cs typeface="Times New Roman" pitchFamily="18" charset="0"/>
              </a:rPr>
              <a:t>- Anal plate is single</a:t>
            </a:r>
          </a:p>
          <a:p>
            <a:pPr eaLnBrk="1" hangingPunct="1"/>
            <a:r>
              <a:rPr lang="en-US" dirty="0" smtClean="0">
                <a:cs typeface="Times New Roman" pitchFamily="18" charset="0"/>
              </a:rPr>
              <a:t>- Usually around 2’ or less, record of 4’</a:t>
            </a:r>
          </a:p>
          <a:p>
            <a:pPr eaLnBrk="1" hangingPunct="1"/>
            <a:r>
              <a:rPr lang="en-US" dirty="0" smtClean="0">
                <a:cs typeface="Times New Roman" pitchFamily="18" charset="0"/>
              </a:rPr>
              <a:t>- Tail less than 1/4 of total length</a:t>
            </a:r>
          </a:p>
          <a:p>
            <a:pPr eaLnBrk="1" hangingPunct="1"/>
            <a:endParaRPr lang="en-US" dirty="0" smtClean="0">
              <a:cs typeface="Times New Roman" pitchFamily="18" charset="0"/>
            </a:endParaRPr>
          </a:p>
          <a:p>
            <a:pPr eaLnBrk="1" hangingPunct="1"/>
            <a:r>
              <a:rPr lang="en-US" dirty="0" smtClean="0">
                <a:cs typeface="Times New Roman" pitchFamily="18" charset="0"/>
              </a:rPr>
              <a:t>- Very common in Ohio</a:t>
            </a:r>
          </a:p>
          <a:p>
            <a:pPr eaLnBrk="1" hangingPunct="1"/>
            <a:r>
              <a:rPr lang="en-US" dirty="0" smtClean="0">
                <a:cs typeface="Times New Roman" pitchFamily="18" charset="0"/>
              </a:rPr>
              <a:t>- Found in a wide range of habitats</a:t>
            </a:r>
          </a:p>
          <a:p>
            <a:pPr eaLnBrk="1" hangingPunct="1"/>
            <a:r>
              <a:rPr lang="en-US" dirty="0" smtClean="0">
                <a:cs typeface="Times New Roman" pitchFamily="18" charset="0"/>
              </a:rPr>
              <a:t>- </a:t>
            </a:r>
            <a:r>
              <a:rPr lang="en-US" dirty="0" err="1" smtClean="0">
                <a:cs typeface="Times New Roman" pitchFamily="18" charset="0"/>
              </a:rPr>
              <a:t>Melanistic</a:t>
            </a:r>
            <a:r>
              <a:rPr lang="en-US" dirty="0" smtClean="0">
                <a:cs typeface="Times New Roman" pitchFamily="18" charset="0"/>
              </a:rPr>
              <a:t> specimens found around Lake Erie</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616FA66-FF4C-4187-97B3-C0F400D321FE}" type="slidenum">
              <a:rPr lang="en-US" smtClean="0"/>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Natricidae</a:t>
            </a:r>
            <a:endParaRPr lang="en-US" i="1" dirty="0" smtClean="0">
              <a:cs typeface="Times New Roman" pitchFamily="18" charset="0"/>
            </a:endParaRPr>
          </a:p>
          <a:p>
            <a:pPr algn="ctr" eaLnBrk="1" hangingPunct="1"/>
            <a:r>
              <a:rPr lang="en-US" i="1" dirty="0" err="1" smtClean="0">
                <a:cs typeface="Times New Roman" pitchFamily="18" charset="0"/>
              </a:rPr>
              <a:t>Thamnophis</a:t>
            </a:r>
            <a:r>
              <a:rPr lang="en-US" i="1" dirty="0" smtClean="0">
                <a:cs typeface="Times New Roman" pitchFamily="18" charset="0"/>
              </a:rPr>
              <a:t> </a:t>
            </a:r>
            <a:r>
              <a:rPr lang="en-US" i="1" dirty="0" err="1" smtClean="0">
                <a:cs typeface="Times New Roman" pitchFamily="18" charset="0"/>
              </a:rPr>
              <a:t>sauritus</a:t>
            </a:r>
            <a:endParaRPr lang="en-US" i="1" dirty="0" smtClean="0">
              <a:cs typeface="Times New Roman" pitchFamily="18" charset="0"/>
            </a:endParaRPr>
          </a:p>
          <a:p>
            <a:pPr algn="ctr" eaLnBrk="1" hangingPunct="1"/>
            <a:r>
              <a:rPr lang="en-US" dirty="0" smtClean="0"/>
              <a:t>Eastern Ribbon Snake</a:t>
            </a:r>
          </a:p>
          <a:p>
            <a:pPr eaLnBrk="1" hangingPunct="1"/>
            <a:endParaRPr lang="en-US" dirty="0" smtClean="0">
              <a:cs typeface="Times New Roman" pitchFamily="18" charset="0"/>
            </a:endParaRPr>
          </a:p>
          <a:p>
            <a:pPr eaLnBrk="1" hangingPunct="1"/>
            <a:r>
              <a:rPr lang="en-US" dirty="0" smtClean="0">
                <a:cs typeface="Times New Roman" pitchFamily="18" charset="0"/>
              </a:rPr>
              <a:t>- Similar to Eastern Garter Snake</a:t>
            </a:r>
          </a:p>
          <a:p>
            <a:pPr eaLnBrk="1" hangingPunct="1"/>
            <a:r>
              <a:rPr lang="en-US" dirty="0" smtClean="0">
                <a:cs typeface="Times New Roman" pitchFamily="18" charset="0"/>
              </a:rPr>
              <a:t>- Dark w/ lighter dorsal stripe and lateral stripe on the 3rd and 4th rows of scales (garter on 2</a:t>
            </a:r>
            <a:r>
              <a:rPr lang="en-US" baseline="30000" dirty="0" smtClean="0">
                <a:cs typeface="Times New Roman" pitchFamily="18" charset="0"/>
              </a:rPr>
              <a:t>nd</a:t>
            </a:r>
            <a:r>
              <a:rPr lang="en-US" dirty="0" smtClean="0">
                <a:cs typeface="Times New Roman" pitchFamily="18" charset="0"/>
              </a:rPr>
              <a:t> and 3</a:t>
            </a:r>
            <a:r>
              <a:rPr lang="en-US" baseline="30000" dirty="0" smtClean="0">
                <a:cs typeface="Times New Roman" pitchFamily="18" charset="0"/>
              </a:rPr>
              <a:t>rd</a:t>
            </a:r>
            <a:r>
              <a:rPr lang="en-US" dirty="0" smtClean="0">
                <a:cs typeface="Times New Roman" pitchFamily="18" charset="0"/>
              </a:rPr>
              <a:t>)</a:t>
            </a:r>
          </a:p>
          <a:p>
            <a:pPr eaLnBrk="1" hangingPunct="1"/>
            <a:r>
              <a:rPr lang="en-US" dirty="0" smtClean="0">
                <a:cs typeface="Times New Roman" pitchFamily="18" charset="0"/>
              </a:rPr>
              <a:t>- Scales are keeled</a:t>
            </a:r>
          </a:p>
          <a:p>
            <a:pPr eaLnBrk="1" hangingPunct="1"/>
            <a:r>
              <a:rPr lang="en-US" dirty="0" smtClean="0">
                <a:cs typeface="Times New Roman" pitchFamily="18" charset="0"/>
              </a:rPr>
              <a:t>- Anal plate is single</a:t>
            </a:r>
          </a:p>
          <a:p>
            <a:pPr eaLnBrk="1" hangingPunct="1"/>
            <a:r>
              <a:rPr lang="en-US" dirty="0" smtClean="0">
                <a:cs typeface="Times New Roman" pitchFamily="18" charset="0"/>
              </a:rPr>
              <a:t>- Usually around 2’ or less</a:t>
            </a:r>
          </a:p>
          <a:p>
            <a:pPr eaLnBrk="1" hangingPunct="1"/>
            <a:r>
              <a:rPr lang="en-US" dirty="0" smtClean="0">
                <a:cs typeface="Times New Roman" pitchFamily="18" charset="0"/>
              </a:rPr>
              <a:t>- Tail is 1/4 or more of total length</a:t>
            </a:r>
          </a:p>
          <a:p>
            <a:pPr eaLnBrk="1" hangingPunct="1"/>
            <a:endParaRPr lang="en-US" dirty="0" smtClean="0">
              <a:cs typeface="Times New Roman" pitchFamily="18" charset="0"/>
            </a:endParaRPr>
          </a:p>
          <a:p>
            <a:pPr eaLnBrk="1" hangingPunct="1"/>
            <a:r>
              <a:rPr lang="en-US" dirty="0" smtClean="0">
                <a:cs typeface="Times New Roman" pitchFamily="18" charset="0"/>
              </a:rPr>
              <a:t>- More aquatic than Garter snake</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192F7D6-BC3B-4BE9-AF38-0AAF96B941B5}"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Colubridae</a:t>
            </a:r>
            <a:endParaRPr lang="en-US" i="1" dirty="0" smtClean="0">
              <a:cs typeface="Times New Roman" pitchFamily="18" charset="0"/>
            </a:endParaRPr>
          </a:p>
          <a:p>
            <a:pPr algn="ctr" eaLnBrk="1" hangingPunct="1"/>
            <a:r>
              <a:rPr lang="en-US" i="1" dirty="0" err="1" smtClean="0">
                <a:cs typeface="Times New Roman" pitchFamily="18" charset="0"/>
              </a:rPr>
              <a:t>Liochlorophis</a:t>
            </a:r>
            <a:r>
              <a:rPr lang="en-US" i="1" dirty="0" smtClean="0">
                <a:cs typeface="Times New Roman" pitchFamily="18" charset="0"/>
              </a:rPr>
              <a:t> </a:t>
            </a:r>
            <a:r>
              <a:rPr lang="en-US" i="1" dirty="0" err="1" smtClean="0">
                <a:cs typeface="Times New Roman" pitchFamily="18" charset="0"/>
              </a:rPr>
              <a:t>vernalis</a:t>
            </a:r>
            <a:endParaRPr lang="en-US" i="1" dirty="0" smtClean="0">
              <a:cs typeface="Times New Roman" pitchFamily="18" charset="0"/>
            </a:endParaRPr>
          </a:p>
          <a:p>
            <a:pPr algn="ctr" eaLnBrk="1" hangingPunct="1"/>
            <a:r>
              <a:rPr lang="en-US" dirty="0" smtClean="0"/>
              <a:t>Smooth Green Snake</a:t>
            </a:r>
          </a:p>
          <a:p>
            <a:pPr eaLnBrk="1" hangingPunct="1"/>
            <a:r>
              <a:rPr lang="en-US" dirty="0" smtClean="0">
                <a:cs typeface="Times New Roman" pitchFamily="18" charset="0"/>
              </a:rPr>
              <a:t> </a:t>
            </a:r>
          </a:p>
          <a:p>
            <a:pPr eaLnBrk="1" hangingPunct="1"/>
            <a:r>
              <a:rPr lang="en-US" dirty="0" smtClean="0">
                <a:cs typeface="Times New Roman" pitchFamily="18" charset="0"/>
              </a:rPr>
              <a:t>- Small, solid, bright green snake</a:t>
            </a:r>
          </a:p>
          <a:p>
            <a:pPr eaLnBrk="1" hangingPunct="1"/>
            <a:r>
              <a:rPr lang="en-US" dirty="0" smtClean="0">
                <a:cs typeface="Times New Roman" pitchFamily="18" charset="0"/>
              </a:rPr>
              <a:t>- Scales are smooth</a:t>
            </a:r>
          </a:p>
          <a:p>
            <a:pPr eaLnBrk="1" hangingPunct="1"/>
            <a:r>
              <a:rPr lang="en-US" dirty="0" smtClean="0">
                <a:cs typeface="Times New Roman" pitchFamily="18" charset="0"/>
              </a:rPr>
              <a:t>- Anal plate is divided</a:t>
            </a:r>
          </a:p>
          <a:p>
            <a:pPr eaLnBrk="1" hangingPunct="1"/>
            <a:r>
              <a:rPr lang="en-US" dirty="0" smtClean="0">
                <a:cs typeface="Times New Roman" pitchFamily="18" charset="0"/>
              </a:rPr>
              <a:t>- Small snake, 10-20”</a:t>
            </a:r>
          </a:p>
          <a:p>
            <a:pPr eaLnBrk="1" hangingPunct="1"/>
            <a:endParaRPr lang="en-US" dirty="0" smtClean="0">
              <a:cs typeface="Times New Roman" pitchFamily="18" charset="0"/>
            </a:endParaRPr>
          </a:p>
          <a:p>
            <a:pPr eaLnBrk="1" hangingPunct="1"/>
            <a:r>
              <a:rPr lang="en-US" dirty="0" smtClean="0">
                <a:cs typeface="Times New Roman" pitchFamily="18" charset="0"/>
              </a:rPr>
              <a:t>- Terrestrial</a:t>
            </a:r>
          </a:p>
          <a:p>
            <a:pPr eaLnBrk="1" hangingPunct="1"/>
            <a:r>
              <a:rPr lang="en-US" dirty="0" smtClean="0">
                <a:cs typeface="Times New Roman" pitchFamily="18" charset="0"/>
              </a:rPr>
              <a:t>- Commonly found in bogs and fens</a:t>
            </a:r>
          </a:p>
          <a:p>
            <a:pPr eaLnBrk="1" hangingPunct="1"/>
            <a:r>
              <a:rPr lang="en-US" dirty="0" smtClean="0">
                <a:cs typeface="Times New Roman" pitchFamily="18" charset="0"/>
              </a:rPr>
              <a:t>- Limited to north-eastern corner of Ohio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7EE7135-D711-42C7-8D2C-0F09102181B5}" type="slidenum">
              <a:rPr lang="en-US" smtClean="0"/>
              <a:pPr/>
              <a:t>21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Natricidae</a:t>
            </a:r>
            <a:endParaRPr lang="en-US" i="1" dirty="0" smtClean="0">
              <a:cs typeface="Times New Roman" pitchFamily="18" charset="0"/>
            </a:endParaRPr>
          </a:p>
          <a:p>
            <a:pPr algn="ctr" eaLnBrk="1" hangingPunct="1"/>
            <a:r>
              <a:rPr lang="en-US" i="1" dirty="0" err="1" smtClean="0">
                <a:cs typeface="Times New Roman" pitchFamily="18" charset="0"/>
              </a:rPr>
              <a:t>Storeria</a:t>
            </a:r>
            <a:r>
              <a:rPr lang="en-US" i="1" dirty="0" smtClean="0">
                <a:cs typeface="Times New Roman" pitchFamily="18" charset="0"/>
              </a:rPr>
              <a:t> </a:t>
            </a:r>
            <a:r>
              <a:rPr lang="en-US" i="1" dirty="0" err="1" smtClean="0">
                <a:cs typeface="Times New Roman" pitchFamily="18" charset="0"/>
              </a:rPr>
              <a:t>dekayi</a:t>
            </a:r>
            <a:endParaRPr lang="en-US" i="1" dirty="0" smtClean="0">
              <a:cs typeface="Times New Roman" pitchFamily="18" charset="0"/>
            </a:endParaRPr>
          </a:p>
          <a:p>
            <a:pPr algn="ctr" eaLnBrk="1" hangingPunct="1"/>
            <a:r>
              <a:rPr lang="en-US" dirty="0" smtClean="0"/>
              <a:t>Midland Brown Snake</a:t>
            </a:r>
          </a:p>
          <a:p>
            <a:pPr eaLnBrk="1" hangingPunct="1"/>
            <a:r>
              <a:rPr lang="en-US" dirty="0" smtClean="0">
                <a:cs typeface="Times New Roman" pitchFamily="18" charset="0"/>
              </a:rPr>
              <a:t> </a:t>
            </a:r>
          </a:p>
          <a:p>
            <a:pPr eaLnBrk="1" hangingPunct="1"/>
            <a:r>
              <a:rPr lang="en-US" dirty="0" smtClean="0">
                <a:cs typeface="Times New Roman" pitchFamily="18" charset="0"/>
              </a:rPr>
              <a:t>- Grayish brown w/ black spots forming lines down the body from neck to tail</a:t>
            </a:r>
          </a:p>
          <a:p>
            <a:pPr eaLnBrk="1" hangingPunct="1"/>
            <a:r>
              <a:rPr lang="en-US" dirty="0" smtClean="0">
                <a:cs typeface="Times New Roman" pitchFamily="18" charset="0"/>
              </a:rPr>
              <a:t>- Anal plate is divided</a:t>
            </a:r>
          </a:p>
          <a:p>
            <a:pPr eaLnBrk="1" hangingPunct="1"/>
            <a:r>
              <a:rPr lang="en-US" dirty="0" smtClean="0">
                <a:cs typeface="Times New Roman" pitchFamily="18" charset="0"/>
              </a:rPr>
              <a:t>- Scales are keeled</a:t>
            </a:r>
          </a:p>
          <a:p>
            <a:pPr eaLnBrk="1" hangingPunct="1"/>
            <a:r>
              <a:rPr lang="en-US" dirty="0" smtClean="0">
                <a:cs typeface="Times New Roman" pitchFamily="18" charset="0"/>
              </a:rPr>
              <a:t>- Very small, 10-15”</a:t>
            </a:r>
          </a:p>
          <a:p>
            <a:pPr eaLnBrk="1" hangingPunct="1"/>
            <a:endParaRPr lang="en-US" dirty="0" smtClean="0">
              <a:cs typeface="Times New Roman" pitchFamily="18" charset="0"/>
            </a:endParaRPr>
          </a:p>
          <a:p>
            <a:pPr eaLnBrk="1" hangingPunct="1"/>
            <a:r>
              <a:rPr lang="en-US" dirty="0" smtClean="0">
                <a:cs typeface="Times New Roman" pitchFamily="18" charset="0"/>
              </a:rPr>
              <a:t>- Fairly common in Ohio</a:t>
            </a:r>
          </a:p>
          <a:p>
            <a:pPr eaLnBrk="1" hangingPunct="1"/>
            <a:r>
              <a:rPr lang="en-US" dirty="0" smtClean="0">
                <a:cs typeface="Times New Roman" pitchFamily="18" charset="0"/>
              </a:rPr>
              <a:t>- Feeds on slugs, snails, and earthworms</a:t>
            </a:r>
          </a:p>
          <a:p>
            <a:pPr eaLnBrk="1" hangingPunct="1"/>
            <a:r>
              <a:rPr lang="en-US" dirty="0" smtClean="0">
                <a:cs typeface="Times New Roman" pitchFamily="18" charset="0"/>
              </a:rPr>
              <a:t>- Very docile, doesn’t bite, but does musk</a:t>
            </a:r>
          </a:p>
          <a:p>
            <a:pPr eaLnBrk="1" hangingPunct="1"/>
            <a:r>
              <a:rPr lang="en-US" dirty="0" smtClean="0">
                <a:cs typeface="Times New Roman" pitchFamily="18" charset="0"/>
              </a:rPr>
              <a:t>- Very sensitive to pollution</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68BE1F7-2845-4486-9A96-028AC0477DB6}" type="slidenum">
              <a:rPr lang="en-US" smtClean="0"/>
              <a:pPr/>
              <a:t>22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Natricidae</a:t>
            </a:r>
            <a:endParaRPr lang="en-US" dirty="0" smtClean="0">
              <a:cs typeface="Times New Roman" pitchFamily="18" charset="0"/>
            </a:endParaRPr>
          </a:p>
          <a:p>
            <a:pPr algn="ctr" eaLnBrk="1" hangingPunct="1"/>
            <a:r>
              <a:rPr lang="en-US" i="1" dirty="0" err="1" smtClean="0">
                <a:cs typeface="Times New Roman" pitchFamily="18" charset="0"/>
              </a:rPr>
              <a:t>Storeria</a:t>
            </a:r>
            <a:r>
              <a:rPr lang="en-US" i="1" dirty="0" smtClean="0">
                <a:cs typeface="Times New Roman" pitchFamily="18" charset="0"/>
              </a:rPr>
              <a:t> </a:t>
            </a:r>
            <a:r>
              <a:rPr lang="en-US" i="1" dirty="0" err="1" smtClean="0">
                <a:cs typeface="Times New Roman" pitchFamily="18" charset="0"/>
              </a:rPr>
              <a:t>occipitomaculata</a:t>
            </a:r>
            <a:endParaRPr lang="en-US" i="1" dirty="0" smtClean="0">
              <a:cs typeface="Times New Roman" pitchFamily="18" charset="0"/>
            </a:endParaRPr>
          </a:p>
          <a:p>
            <a:pPr algn="ctr" eaLnBrk="1" hangingPunct="1"/>
            <a:r>
              <a:rPr lang="en-US" dirty="0" err="1" smtClean="0"/>
              <a:t>Redbelly</a:t>
            </a:r>
            <a:r>
              <a:rPr lang="en-US" dirty="0" smtClean="0"/>
              <a:t> Snake</a:t>
            </a:r>
          </a:p>
          <a:p>
            <a:pPr eaLnBrk="1" hangingPunct="1"/>
            <a:r>
              <a:rPr lang="en-US" dirty="0" smtClean="0">
                <a:cs typeface="Times New Roman" pitchFamily="18" charset="0"/>
              </a:rPr>
              <a:t> </a:t>
            </a:r>
          </a:p>
          <a:p>
            <a:pPr eaLnBrk="1" hangingPunct="1"/>
            <a:r>
              <a:rPr lang="en-US" dirty="0" smtClean="0">
                <a:cs typeface="Times New Roman" pitchFamily="18" charset="0"/>
              </a:rPr>
              <a:t>- Grayish w/ black spots forming lines down the body</a:t>
            </a:r>
          </a:p>
          <a:p>
            <a:pPr eaLnBrk="1" hangingPunct="1"/>
            <a:r>
              <a:rPr lang="en-US" dirty="0" smtClean="0">
                <a:cs typeface="Times New Roman" pitchFamily="18" charset="0"/>
              </a:rPr>
              <a:t>- Anal plate is divided</a:t>
            </a:r>
          </a:p>
          <a:p>
            <a:pPr eaLnBrk="1" hangingPunct="1"/>
            <a:r>
              <a:rPr lang="en-US" dirty="0" smtClean="0">
                <a:cs typeface="Times New Roman" pitchFamily="18" charset="0"/>
              </a:rPr>
              <a:t>- Scales are keeled</a:t>
            </a:r>
          </a:p>
          <a:p>
            <a:pPr eaLnBrk="1" hangingPunct="1"/>
            <a:r>
              <a:rPr lang="en-US" dirty="0" smtClean="0">
                <a:cs typeface="Times New Roman" pitchFamily="18" charset="0"/>
              </a:rPr>
              <a:t>- 3 light spots on neck</a:t>
            </a:r>
          </a:p>
          <a:p>
            <a:pPr eaLnBrk="1" hangingPunct="1"/>
            <a:r>
              <a:rPr lang="en-US" dirty="0" smtClean="0">
                <a:cs typeface="Times New Roman" pitchFamily="18" charset="0"/>
              </a:rPr>
              <a:t>- Has a red belly (white in jar)</a:t>
            </a:r>
          </a:p>
          <a:p>
            <a:pPr eaLnBrk="1" hangingPunct="1"/>
            <a:r>
              <a:rPr lang="en-US" dirty="0" smtClean="0">
                <a:cs typeface="Times New Roman" pitchFamily="18" charset="0"/>
              </a:rPr>
              <a:t>- Small snake, 8-12”</a:t>
            </a:r>
          </a:p>
          <a:p>
            <a:pPr eaLnBrk="1" hangingPunct="1"/>
            <a:endParaRPr lang="en-US" dirty="0" smtClean="0">
              <a:cs typeface="Times New Roman" pitchFamily="18" charset="0"/>
            </a:endParaRPr>
          </a:p>
          <a:p>
            <a:pPr eaLnBrk="1" hangingPunct="1"/>
            <a:r>
              <a:rPr lang="en-US" dirty="0" smtClean="0">
                <a:cs typeface="Times New Roman" pitchFamily="18" charset="0"/>
              </a:rPr>
              <a:t>- Look and behave similarly to Brown Snake</a:t>
            </a:r>
          </a:p>
          <a:p>
            <a:pPr eaLnBrk="1" hangingPunct="1"/>
            <a:r>
              <a:rPr lang="en-US" dirty="0" smtClean="0">
                <a:cs typeface="Times New Roman" pitchFamily="18" charset="0"/>
              </a:rPr>
              <a:t>- Found in moist woodlands and bogs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D999321-AA03-4159-8C86-09C96B63615B}" type="slidenum">
              <a:rPr lang="en-US" smtClean="0"/>
              <a:pPr/>
              <a:t>23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Dipsadidae</a:t>
            </a:r>
            <a:endParaRPr lang="en-US" i="1" dirty="0" smtClean="0">
              <a:cs typeface="Times New Roman" pitchFamily="18" charset="0"/>
            </a:endParaRPr>
          </a:p>
          <a:p>
            <a:pPr algn="ctr" eaLnBrk="1" hangingPunct="1"/>
            <a:r>
              <a:rPr lang="en-US" i="1" dirty="0" err="1" smtClean="0">
                <a:cs typeface="Times New Roman" pitchFamily="18" charset="0"/>
              </a:rPr>
              <a:t>Diadophis</a:t>
            </a:r>
            <a:r>
              <a:rPr lang="en-US" i="1" dirty="0" smtClean="0">
                <a:cs typeface="Times New Roman" pitchFamily="18" charset="0"/>
              </a:rPr>
              <a:t> </a:t>
            </a:r>
            <a:r>
              <a:rPr lang="en-US" i="1" dirty="0" err="1" smtClean="0">
                <a:cs typeface="Times New Roman" pitchFamily="18" charset="0"/>
              </a:rPr>
              <a:t>punctatus</a:t>
            </a:r>
            <a:endParaRPr lang="en-US" i="1" dirty="0" smtClean="0">
              <a:cs typeface="Times New Roman" pitchFamily="18" charset="0"/>
            </a:endParaRPr>
          </a:p>
          <a:p>
            <a:pPr algn="ctr" eaLnBrk="1" hangingPunct="1"/>
            <a:r>
              <a:rPr lang="en-US" dirty="0" smtClean="0"/>
              <a:t>Northern </a:t>
            </a:r>
            <a:r>
              <a:rPr lang="en-US" dirty="0" err="1" smtClean="0"/>
              <a:t>Ringneck</a:t>
            </a:r>
            <a:r>
              <a:rPr lang="en-US" dirty="0" smtClean="0"/>
              <a:t> Snake</a:t>
            </a:r>
          </a:p>
          <a:p>
            <a:pPr eaLnBrk="1" hangingPunct="1"/>
            <a:r>
              <a:rPr lang="en-US" dirty="0" smtClean="0">
                <a:cs typeface="Times New Roman" pitchFamily="18" charset="0"/>
              </a:rPr>
              <a:t> </a:t>
            </a:r>
          </a:p>
          <a:p>
            <a:pPr eaLnBrk="1" hangingPunct="1"/>
            <a:r>
              <a:rPr lang="en-US" dirty="0" smtClean="0">
                <a:cs typeface="Times New Roman" pitchFamily="18" charset="0"/>
              </a:rPr>
              <a:t>- Blackish-gray w/ ring around neck (usually red or yellow)</a:t>
            </a:r>
          </a:p>
          <a:p>
            <a:pPr eaLnBrk="1" hangingPunct="1"/>
            <a:r>
              <a:rPr lang="en-US" dirty="0" smtClean="0">
                <a:cs typeface="Times New Roman" pitchFamily="18" charset="0"/>
              </a:rPr>
              <a:t>- Underside typically solid yellow</a:t>
            </a:r>
          </a:p>
          <a:p>
            <a:pPr eaLnBrk="1" hangingPunct="1"/>
            <a:r>
              <a:rPr lang="en-US" dirty="0" smtClean="0">
                <a:cs typeface="Times New Roman" pitchFamily="18" charset="0"/>
              </a:rPr>
              <a:t>- Smooth scales</a:t>
            </a:r>
          </a:p>
          <a:p>
            <a:pPr eaLnBrk="1" hangingPunct="1"/>
            <a:r>
              <a:rPr lang="en-US" dirty="0" smtClean="0">
                <a:cs typeface="Times New Roman" pitchFamily="18" charset="0"/>
              </a:rPr>
              <a:t>- Anal plate is divided</a:t>
            </a:r>
          </a:p>
          <a:p>
            <a:pPr eaLnBrk="1" hangingPunct="1"/>
            <a:r>
              <a:rPr lang="en-US" dirty="0" smtClean="0">
                <a:cs typeface="Times New Roman" pitchFamily="18" charset="0"/>
              </a:rPr>
              <a:t>- Small snake, 10-20”</a:t>
            </a:r>
          </a:p>
          <a:p>
            <a:pPr eaLnBrk="1" hangingPunct="1"/>
            <a:r>
              <a:rPr lang="en-US" dirty="0" smtClean="0">
                <a:cs typeface="Times New Roman" pitchFamily="18" charset="0"/>
              </a:rPr>
              <a:t> </a:t>
            </a:r>
          </a:p>
          <a:p>
            <a:pPr eaLnBrk="1" hangingPunct="1"/>
            <a:r>
              <a:rPr lang="en-US" dirty="0" smtClean="0">
                <a:cs typeface="Times New Roman" pitchFamily="18" charset="0"/>
              </a:rPr>
              <a:t>- Common in Ohio, but more in the south</a:t>
            </a:r>
          </a:p>
          <a:p>
            <a:pPr eaLnBrk="1" hangingPunct="1"/>
            <a:r>
              <a:rPr lang="en-US" dirty="0" smtClean="0">
                <a:cs typeface="Times New Roman" pitchFamily="18" charset="0"/>
              </a:rPr>
              <a:t>- Found in woodlands w/ an abundance of rotting wood and rocks to hide under</a:t>
            </a:r>
          </a:p>
          <a:p>
            <a:pPr eaLnBrk="1" hangingPunct="1"/>
            <a:r>
              <a:rPr lang="en-US" dirty="0" smtClean="0">
                <a:cs typeface="Times New Roman" pitchFamily="18" charset="0"/>
              </a:rPr>
              <a:t>- Feed heavily on salamanders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B893916-4F9B-449B-AB15-8DC6C0504519}" type="slidenum">
              <a:rPr lang="en-US" smtClean="0"/>
              <a:pPr/>
              <a:t>2</a:t>
            </a:fld>
            <a:endParaRPr lang="en-US" smtClean="0"/>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Chelydridae</a:t>
            </a:r>
            <a:endParaRPr lang="en-US" u="sng" dirty="0" smtClean="0">
              <a:cs typeface="Times New Roman" pitchFamily="18" charset="0"/>
            </a:endParaRPr>
          </a:p>
          <a:p>
            <a:pPr algn="ctr" eaLnBrk="1" hangingPunct="1"/>
            <a:r>
              <a:rPr lang="it-IT" i="1" dirty="0" smtClean="0">
                <a:cs typeface="Times New Roman" pitchFamily="18" charset="0"/>
              </a:rPr>
              <a:t>Chelydra serpentina</a:t>
            </a:r>
            <a:endParaRPr lang="en-US" i="1" dirty="0" smtClean="0">
              <a:cs typeface="Times New Roman" pitchFamily="18" charset="0"/>
            </a:endParaRPr>
          </a:p>
          <a:p>
            <a:pPr algn="ctr" eaLnBrk="1" hangingPunct="1"/>
            <a:r>
              <a:rPr lang="it-IT" dirty="0" smtClean="0"/>
              <a:t>Snapping Turtle</a:t>
            </a:r>
            <a:endParaRPr lang="en-US" dirty="0" smtClean="0"/>
          </a:p>
          <a:p>
            <a:pPr eaLnBrk="1" hangingPunct="1"/>
            <a:r>
              <a:rPr lang="it-IT" dirty="0" smtClean="0">
                <a:cs typeface="Times New Roman" pitchFamily="18" charset="0"/>
              </a:rPr>
              <a:t> </a:t>
            </a:r>
            <a:endParaRPr lang="en-US" dirty="0" smtClean="0">
              <a:cs typeface="Times New Roman" pitchFamily="18" charset="0"/>
            </a:endParaRPr>
          </a:p>
          <a:p>
            <a:pPr eaLnBrk="1" hangingPunct="1"/>
            <a:r>
              <a:rPr lang="en-US" b="1" dirty="0" smtClean="0">
                <a:cs typeface="Times New Roman" pitchFamily="18" charset="0"/>
              </a:rPr>
              <a:t>- </a:t>
            </a:r>
            <a:r>
              <a:rPr lang="en-US" dirty="0" smtClean="0">
                <a:cs typeface="Times New Roman" pitchFamily="18" charset="0"/>
              </a:rPr>
              <a:t>Carapace: looks like mountains, very </a:t>
            </a:r>
            <a:r>
              <a:rPr lang="en-US" dirty="0" err="1" smtClean="0">
                <a:cs typeface="Times New Roman" pitchFamily="18" charset="0"/>
              </a:rPr>
              <a:t>ridgey</a:t>
            </a:r>
            <a:r>
              <a:rPr lang="en-US" dirty="0" smtClean="0">
                <a:cs typeface="Times New Roman" pitchFamily="18" charset="0"/>
              </a:rPr>
              <a:t>, posterior end ends in points</a:t>
            </a:r>
          </a:p>
          <a:p>
            <a:pPr eaLnBrk="1" hangingPunct="1"/>
            <a:r>
              <a:rPr lang="en-US" dirty="0" smtClean="0">
                <a:cs typeface="Times New Roman" pitchFamily="18" charset="0"/>
              </a:rPr>
              <a:t>- Plastron: small, barely covers flesh</a:t>
            </a:r>
          </a:p>
          <a:p>
            <a:pPr eaLnBrk="1" hangingPunct="1"/>
            <a:r>
              <a:rPr lang="en-US" dirty="0" smtClean="0">
                <a:cs typeface="Times New Roman" pitchFamily="18" charset="0"/>
              </a:rPr>
              <a:t>- Long tail, saw-toothed on top</a:t>
            </a:r>
          </a:p>
          <a:p>
            <a:pPr eaLnBrk="1" hangingPunct="1"/>
            <a:r>
              <a:rPr lang="en-US" dirty="0" smtClean="0">
                <a:cs typeface="Times New Roman" pitchFamily="18" charset="0"/>
              </a:rPr>
              <a:t>- Large turtle, 8-14” w/ record of 19”</a:t>
            </a:r>
          </a:p>
          <a:p>
            <a:pPr eaLnBrk="1" hangingPunct="1"/>
            <a:endParaRPr lang="en-US" dirty="0" smtClean="0">
              <a:cs typeface="Times New Roman" pitchFamily="18" charset="0"/>
            </a:endParaRPr>
          </a:p>
          <a:p>
            <a:pPr eaLnBrk="1" hangingPunct="1"/>
            <a:r>
              <a:rPr lang="en-US" dirty="0" smtClean="0">
                <a:cs typeface="Times New Roman" pitchFamily="18" charset="0"/>
              </a:rPr>
              <a:t>- Live in any permanent</a:t>
            </a:r>
            <a:r>
              <a:rPr lang="en-US" b="1" dirty="0" smtClean="0">
                <a:cs typeface="Times New Roman" pitchFamily="18" charset="0"/>
              </a:rPr>
              <a:t> </a:t>
            </a:r>
            <a:r>
              <a:rPr lang="en-US" dirty="0" smtClean="0">
                <a:cs typeface="Times New Roman" pitchFamily="18" charset="0"/>
              </a:rPr>
              <a:t>pond they can find</a:t>
            </a:r>
          </a:p>
          <a:p>
            <a:pPr eaLnBrk="1" hangingPunct="1"/>
            <a:r>
              <a:rPr lang="en-US" dirty="0" smtClean="0"/>
              <a:t>- Used to make turtle soup</a:t>
            </a:r>
          </a:p>
          <a:p>
            <a:pPr eaLnBrk="1" hangingPunct="1"/>
            <a:r>
              <a:rPr lang="en-US" dirty="0" smtClean="0"/>
              <a:t>- Very defensive w/ a strong bite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CA6E91C-A7C8-48D3-90F8-B82C800685CC}" type="slidenum">
              <a:rPr lang="en-US" smtClean="0"/>
              <a:pPr/>
              <a:t>24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Dipsadidae</a:t>
            </a:r>
            <a:endParaRPr lang="en-US" dirty="0" smtClean="0">
              <a:cs typeface="Times New Roman" pitchFamily="18" charset="0"/>
            </a:endParaRPr>
          </a:p>
          <a:p>
            <a:pPr algn="ctr" eaLnBrk="1" hangingPunct="1"/>
            <a:r>
              <a:rPr lang="en-US" i="1" dirty="0" err="1" smtClean="0"/>
              <a:t>Carphophis</a:t>
            </a:r>
            <a:r>
              <a:rPr lang="en-US" i="1" dirty="0" smtClean="0"/>
              <a:t> </a:t>
            </a:r>
            <a:r>
              <a:rPr lang="en-US" i="1" dirty="0" err="1" smtClean="0"/>
              <a:t>amoenus</a:t>
            </a:r>
            <a:endParaRPr lang="en-US" i="1" dirty="0" smtClean="0">
              <a:cs typeface="Times New Roman" pitchFamily="18" charset="0"/>
            </a:endParaRPr>
          </a:p>
          <a:p>
            <a:pPr algn="ctr" eaLnBrk="1" hangingPunct="1"/>
            <a:r>
              <a:rPr lang="en-US" dirty="0" smtClean="0"/>
              <a:t>Worm Snake</a:t>
            </a:r>
          </a:p>
          <a:p>
            <a:pPr algn="ctr" eaLnBrk="1" hangingPunct="1"/>
            <a:r>
              <a:rPr lang="en-US" dirty="0" smtClean="0">
                <a:cs typeface="Times New Roman" pitchFamily="18" charset="0"/>
              </a:rPr>
              <a:t> </a:t>
            </a:r>
          </a:p>
          <a:p>
            <a:pPr eaLnBrk="1" hangingPunct="1"/>
            <a:r>
              <a:rPr lang="en-US" dirty="0" smtClean="0">
                <a:cs typeface="Times New Roman" pitchFamily="18" charset="0"/>
              </a:rPr>
              <a:t>- Looks like a worm</a:t>
            </a:r>
          </a:p>
          <a:p>
            <a:pPr eaLnBrk="1" hangingPunct="1"/>
            <a:r>
              <a:rPr lang="en-US" dirty="0" smtClean="0">
                <a:cs typeface="Times New Roman" pitchFamily="18" charset="0"/>
              </a:rPr>
              <a:t>- Plain brown above, belly pink</a:t>
            </a:r>
          </a:p>
          <a:p>
            <a:pPr eaLnBrk="1" hangingPunct="1"/>
            <a:r>
              <a:rPr lang="en-US" dirty="0" smtClean="0">
                <a:cs typeface="Times New Roman" pitchFamily="18" charset="0"/>
              </a:rPr>
              <a:t>- Scales smooth</a:t>
            </a:r>
          </a:p>
          <a:p>
            <a:pPr eaLnBrk="1" hangingPunct="1"/>
            <a:r>
              <a:rPr lang="en-US" dirty="0" smtClean="0">
                <a:cs typeface="Times New Roman" pitchFamily="18" charset="0"/>
              </a:rPr>
              <a:t>- Anal plate is divided</a:t>
            </a:r>
          </a:p>
          <a:p>
            <a:pPr eaLnBrk="1" hangingPunct="1"/>
            <a:r>
              <a:rPr lang="en-US" dirty="0" smtClean="0">
                <a:cs typeface="Times New Roman" pitchFamily="18" charset="0"/>
              </a:rPr>
              <a:t>- Very small, 8-12”</a:t>
            </a:r>
          </a:p>
          <a:p>
            <a:pPr eaLnBrk="1" hangingPunct="1"/>
            <a:r>
              <a:rPr lang="en-US" dirty="0" smtClean="0">
                <a:cs typeface="Times New Roman" pitchFamily="18" charset="0"/>
              </a:rPr>
              <a:t> </a:t>
            </a:r>
          </a:p>
          <a:p>
            <a:pPr eaLnBrk="1" hangingPunct="1"/>
            <a:r>
              <a:rPr lang="en-US" dirty="0" smtClean="0">
                <a:cs typeface="Times New Roman" pitchFamily="18" charset="0"/>
              </a:rPr>
              <a:t>- Fairly common in southern Ohio, however almost never in the open</a:t>
            </a:r>
          </a:p>
          <a:p>
            <a:pPr eaLnBrk="1" hangingPunct="1"/>
            <a:r>
              <a:rPr lang="en-US" dirty="0" smtClean="0">
                <a:cs typeface="Times New Roman" pitchFamily="18" charset="0"/>
              </a:rPr>
              <a:t>- Smallest snake in Ohio</a:t>
            </a:r>
          </a:p>
          <a:p>
            <a:pPr eaLnBrk="1" hangingPunct="1"/>
            <a:r>
              <a:rPr lang="en-US" dirty="0" smtClean="0">
                <a:cs typeface="Times New Roman" pitchFamily="18" charset="0"/>
              </a:rPr>
              <a:t>- Highly </a:t>
            </a:r>
            <a:r>
              <a:rPr lang="en-US" dirty="0" err="1" smtClean="0">
                <a:cs typeface="Times New Roman" pitchFamily="18" charset="0"/>
              </a:rPr>
              <a:t>fossoral</a:t>
            </a:r>
            <a:r>
              <a:rPr lang="en-US" dirty="0" smtClean="0">
                <a:cs typeface="Times New Roman" pitchFamily="18" charset="0"/>
              </a:rPr>
              <a:t> (lives underground)</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FC3B4A-3681-487D-A384-24EC8A56F957}" type="slidenum">
              <a:rPr lang="en-US" smtClean="0"/>
              <a:pPr/>
              <a:t>25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algn="ctr" eaLnBrk="1" hangingPunct="1"/>
            <a:r>
              <a:rPr lang="en-US" smtClean="0"/>
              <a:t>Family - Crotalidae</a:t>
            </a:r>
          </a:p>
          <a:p>
            <a:pPr algn="ctr" eaLnBrk="1" hangingPunct="1"/>
            <a:r>
              <a:rPr lang="en-US" i="1" smtClean="0">
                <a:cs typeface="Times New Roman" pitchFamily="18" charset="0"/>
              </a:rPr>
              <a:t>Agkistrodon contortrix</a:t>
            </a:r>
          </a:p>
          <a:p>
            <a:pPr algn="ctr" eaLnBrk="1" hangingPunct="1"/>
            <a:r>
              <a:rPr lang="en-US" smtClean="0"/>
              <a:t>Northern Copperhead</a:t>
            </a:r>
          </a:p>
          <a:p>
            <a:pPr eaLnBrk="1" hangingPunct="1"/>
            <a:endParaRPr lang="en-US" smtClean="0">
              <a:cs typeface="Times New Roman" pitchFamily="18" charset="0"/>
            </a:endParaRPr>
          </a:p>
          <a:p>
            <a:pPr eaLnBrk="1" hangingPunct="1"/>
            <a:r>
              <a:rPr lang="en-US" smtClean="0">
                <a:cs typeface="Times New Roman" pitchFamily="18" charset="0"/>
              </a:rPr>
              <a:t>- Body-light brown w/ dark brown bands</a:t>
            </a:r>
          </a:p>
          <a:p>
            <a:pPr eaLnBrk="1" hangingPunct="1"/>
            <a:r>
              <a:rPr lang="en-US" smtClean="0">
                <a:cs typeface="Times New Roman" pitchFamily="18" charset="0"/>
              </a:rPr>
              <a:t>- Bright red/orange head</a:t>
            </a:r>
          </a:p>
          <a:p>
            <a:pPr eaLnBrk="1" hangingPunct="1"/>
            <a:r>
              <a:rPr lang="en-US" smtClean="0">
                <a:cs typeface="Times New Roman" pitchFamily="18" charset="0"/>
              </a:rPr>
              <a:t>- Deep facial pits present midway between eyes and nostrils</a:t>
            </a:r>
          </a:p>
          <a:p>
            <a:pPr eaLnBrk="1" hangingPunct="1"/>
            <a:r>
              <a:rPr lang="en-US" smtClean="0">
                <a:cs typeface="Times New Roman" pitchFamily="18" charset="0"/>
              </a:rPr>
              <a:t>- Usually 2-4’</a:t>
            </a:r>
          </a:p>
          <a:p>
            <a:pPr eaLnBrk="1" hangingPunct="1"/>
            <a:r>
              <a:rPr lang="en-US" smtClean="0">
                <a:cs typeface="Times New Roman" pitchFamily="18" charset="0"/>
              </a:rPr>
              <a:t> </a:t>
            </a:r>
          </a:p>
          <a:p>
            <a:pPr eaLnBrk="1" hangingPunct="1"/>
            <a:r>
              <a:rPr lang="en-US" smtClean="0">
                <a:cs typeface="Times New Roman" pitchFamily="18" charset="0"/>
              </a:rPr>
              <a:t>- Facial pits are heat sensitive</a:t>
            </a:r>
          </a:p>
          <a:p>
            <a:pPr eaLnBrk="1" hangingPunct="1"/>
            <a:r>
              <a:rPr lang="en-US" smtClean="0">
                <a:cs typeface="Times New Roman" pitchFamily="18" charset="0"/>
              </a:rPr>
              <a:t>- Reasonably common in southern Ohio</a:t>
            </a:r>
          </a:p>
          <a:p>
            <a:pPr eaLnBrk="1" hangingPunct="1"/>
            <a:r>
              <a:rPr lang="en-US" smtClean="0">
                <a:cs typeface="Times New Roman" pitchFamily="18" charset="0"/>
              </a:rPr>
              <a:t>- Somewhat docile</a:t>
            </a:r>
          </a:p>
          <a:p>
            <a:pPr eaLnBrk="1" hangingPunct="1"/>
            <a:r>
              <a:rPr lang="en-US" smtClean="0">
                <a:cs typeface="Times New Roman" pitchFamily="18" charset="0"/>
              </a:rPr>
              <a:t>- Poisonous (not usually deadly to humans)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946AB06-3842-4707-8AF1-354A2F3CC636}" type="slidenum">
              <a:rPr lang="en-US" smtClean="0"/>
              <a:pPr/>
              <a:t>26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algn="ctr" eaLnBrk="1" hangingPunct="1"/>
            <a:r>
              <a:rPr lang="en-US" smtClean="0"/>
              <a:t>Family - Crotalidae</a:t>
            </a:r>
            <a:endParaRPr lang="en-US" smtClean="0">
              <a:cs typeface="Times New Roman" pitchFamily="18" charset="0"/>
            </a:endParaRPr>
          </a:p>
          <a:p>
            <a:pPr algn="ctr" eaLnBrk="1" hangingPunct="1"/>
            <a:r>
              <a:rPr lang="en-US" i="1" smtClean="0">
                <a:cs typeface="Times New Roman" pitchFamily="18" charset="0"/>
              </a:rPr>
              <a:t>Crotalus horridus</a:t>
            </a:r>
          </a:p>
          <a:p>
            <a:pPr algn="ctr" eaLnBrk="1" hangingPunct="1"/>
            <a:r>
              <a:rPr lang="en-US" smtClean="0"/>
              <a:t>Timber Rattlesnake</a:t>
            </a:r>
          </a:p>
          <a:p>
            <a:pPr eaLnBrk="1" hangingPunct="1"/>
            <a:endParaRPr lang="en-US" smtClean="0">
              <a:cs typeface="Times New Roman" pitchFamily="18" charset="0"/>
            </a:endParaRPr>
          </a:p>
          <a:p>
            <a:pPr eaLnBrk="1" hangingPunct="1"/>
            <a:r>
              <a:rPr lang="en-US" smtClean="0">
                <a:cs typeface="Times New Roman" pitchFamily="18" charset="0"/>
              </a:rPr>
              <a:t>- Pattern of transverse zig-zag, or chevron-shaped bands</a:t>
            </a:r>
          </a:p>
          <a:p>
            <a:pPr eaLnBrk="1" hangingPunct="1"/>
            <a:r>
              <a:rPr lang="en-US" smtClean="0">
                <a:cs typeface="Times New Roman" pitchFamily="18" charset="0"/>
              </a:rPr>
              <a:t>- Keeled scales</a:t>
            </a:r>
          </a:p>
          <a:p>
            <a:pPr eaLnBrk="1" hangingPunct="1"/>
            <a:r>
              <a:rPr lang="en-US" smtClean="0">
                <a:cs typeface="Times New Roman" pitchFamily="18" charset="0"/>
              </a:rPr>
              <a:t>- Anal plate single</a:t>
            </a:r>
          </a:p>
          <a:p>
            <a:pPr eaLnBrk="1" hangingPunct="1"/>
            <a:r>
              <a:rPr lang="en-US" smtClean="0">
                <a:cs typeface="Times New Roman" pitchFamily="18" charset="0"/>
              </a:rPr>
              <a:t>- Tail terminating in a rattle</a:t>
            </a:r>
          </a:p>
          <a:p>
            <a:pPr eaLnBrk="1" hangingPunct="1"/>
            <a:r>
              <a:rPr lang="en-US" smtClean="0">
                <a:cs typeface="Times New Roman" pitchFamily="18" charset="0"/>
              </a:rPr>
              <a:t>- Deep facial pits present about midway between eyes and nostrils</a:t>
            </a:r>
          </a:p>
          <a:p>
            <a:pPr eaLnBrk="1" hangingPunct="1"/>
            <a:r>
              <a:rPr lang="en-US" smtClean="0">
                <a:cs typeface="Times New Roman" pitchFamily="18" charset="0"/>
              </a:rPr>
              <a:t>- Largest rattlesnake in Ohio, usually 3-5’ occasionally 6’</a:t>
            </a:r>
          </a:p>
          <a:p>
            <a:pPr eaLnBrk="1" hangingPunct="1"/>
            <a:endParaRPr lang="en-US" smtClean="0">
              <a:cs typeface="Times New Roman" pitchFamily="18" charset="0"/>
            </a:endParaRPr>
          </a:p>
          <a:p>
            <a:pPr eaLnBrk="1" hangingPunct="1"/>
            <a:r>
              <a:rPr lang="en-US" smtClean="0">
                <a:cs typeface="Times New Roman" pitchFamily="18" charset="0"/>
              </a:rPr>
              <a:t>- Almost extinct in Ohio</a:t>
            </a:r>
          </a:p>
          <a:p>
            <a:pPr eaLnBrk="1" hangingPunct="1"/>
            <a:r>
              <a:rPr lang="en-US" smtClean="0">
                <a:cs typeface="Times New Roman" pitchFamily="18" charset="0"/>
              </a:rPr>
              <a:t>- Restricted to extreme southern Ohio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2F3D2EFD-3BD1-4B4E-8C7A-B2023FB4D449}"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D623ECE-357B-4520-9B84-962F94D02260}" type="slidenum">
              <a:rPr lang="en-US" smtClean="0"/>
              <a:pPr/>
              <a:t>28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lgn="ctr" eaLnBrk="1" hangingPunct="1"/>
            <a:r>
              <a:rPr lang="en-US" smtClean="0"/>
              <a:t>Family - Crotalidae</a:t>
            </a:r>
          </a:p>
          <a:p>
            <a:pPr algn="ctr" eaLnBrk="1" hangingPunct="1"/>
            <a:r>
              <a:rPr lang="en-US" i="1" smtClean="0">
                <a:cs typeface="Times New Roman" pitchFamily="18" charset="0"/>
              </a:rPr>
              <a:t>Sistrurus catenatus</a:t>
            </a:r>
          </a:p>
          <a:p>
            <a:pPr algn="ctr" eaLnBrk="1" hangingPunct="1"/>
            <a:r>
              <a:rPr lang="en-US" smtClean="0"/>
              <a:t>Massasauga Rattlesnake</a:t>
            </a:r>
          </a:p>
          <a:p>
            <a:pPr eaLnBrk="1" hangingPunct="1"/>
            <a:endParaRPr lang="en-US" smtClean="0">
              <a:cs typeface="Times New Roman" pitchFamily="18" charset="0"/>
            </a:endParaRPr>
          </a:p>
          <a:p>
            <a:pPr eaLnBrk="1" hangingPunct="1"/>
            <a:r>
              <a:rPr lang="en-US" smtClean="0">
                <a:cs typeface="Times New Roman" pitchFamily="18" charset="0"/>
              </a:rPr>
              <a:t>- Light brown spots on a gray background</a:t>
            </a:r>
          </a:p>
          <a:p>
            <a:pPr eaLnBrk="1" hangingPunct="1"/>
            <a:r>
              <a:rPr lang="en-US" smtClean="0">
                <a:cs typeface="Times New Roman" pitchFamily="18" charset="0"/>
              </a:rPr>
              <a:t>- Dark underside</a:t>
            </a:r>
          </a:p>
          <a:p>
            <a:pPr eaLnBrk="1" hangingPunct="1"/>
            <a:r>
              <a:rPr lang="en-US" smtClean="0">
                <a:cs typeface="Times New Roman" pitchFamily="18" charset="0"/>
              </a:rPr>
              <a:t>- Keeled scales</a:t>
            </a:r>
          </a:p>
          <a:p>
            <a:pPr eaLnBrk="1" hangingPunct="1"/>
            <a:r>
              <a:rPr lang="en-US" smtClean="0">
                <a:cs typeface="Times New Roman" pitchFamily="18" charset="0"/>
              </a:rPr>
              <a:t>- Anal plate single</a:t>
            </a:r>
          </a:p>
          <a:p>
            <a:pPr eaLnBrk="1" hangingPunct="1"/>
            <a:r>
              <a:rPr lang="en-US" smtClean="0">
                <a:cs typeface="Times New Roman" pitchFamily="18" charset="0"/>
              </a:rPr>
              <a:t>- Tail terminating in a rattle</a:t>
            </a:r>
          </a:p>
          <a:p>
            <a:pPr eaLnBrk="1" hangingPunct="1"/>
            <a:r>
              <a:rPr lang="en-US" smtClean="0">
                <a:cs typeface="Times New Roman" pitchFamily="18" charset="0"/>
              </a:rPr>
              <a:t>- Deep facial pits present about midway between eyes and nostrils</a:t>
            </a:r>
          </a:p>
          <a:p>
            <a:pPr eaLnBrk="1" hangingPunct="1"/>
            <a:endParaRPr lang="en-US" smtClean="0">
              <a:cs typeface="Times New Roman" pitchFamily="18" charset="0"/>
            </a:endParaRPr>
          </a:p>
          <a:p>
            <a:pPr eaLnBrk="1" hangingPunct="1"/>
            <a:r>
              <a:rPr lang="en-US" smtClean="0">
                <a:cs typeface="Times New Roman" pitchFamily="18" charset="0"/>
              </a:rPr>
              <a:t>- Found only in a few counties in Ohio, associated with glaciation</a:t>
            </a:r>
          </a:p>
          <a:p>
            <a:pPr eaLnBrk="1" hangingPunct="1"/>
            <a:r>
              <a:rPr lang="en-US" smtClean="0">
                <a:cs typeface="Times New Roman" pitchFamily="18" charset="0"/>
              </a:rPr>
              <a:t>- On endangered species list</a:t>
            </a:r>
          </a:p>
          <a:p>
            <a:pPr eaLnBrk="1" hangingPunct="1"/>
            <a:r>
              <a:rPr lang="en-US" smtClean="0">
                <a:cs typeface="Times New Roman" pitchFamily="18" charset="0"/>
              </a:rPr>
              <a:t>- Found in wet prairies, bogs, and swamps</a:t>
            </a:r>
          </a:p>
          <a:p>
            <a:pPr eaLnBrk="1" hangingPunct="1"/>
            <a:r>
              <a:rPr lang="en-US" smtClean="0">
                <a:cs typeface="Times New Roman" pitchFamily="18" charset="0"/>
              </a:rPr>
              <a:t>- Sometimes called the “swamp rattler”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210D926-537C-41A6-A62A-53046E213141}" type="slidenum">
              <a:rPr lang="en-US" smtClean="0"/>
              <a:pPr/>
              <a:t>29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Butler’s garter snake can be distinguished from the others behaviorally; they will shuffle side-ways to evade predators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D32916A-41DA-45BE-A593-CA7BBD1048B5}" type="slidenum">
              <a:rPr lang="en-US" smtClean="0"/>
              <a:pPr/>
              <a:t>30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algn="ctr" eaLnBrk="1" hangingPunct="1"/>
            <a:r>
              <a:rPr lang="en-US" smtClean="0">
                <a:cs typeface="Times New Roman" pitchFamily="18" charset="0"/>
              </a:rPr>
              <a:t>Family – Iguanidae (Phrynosomatidae)</a:t>
            </a:r>
          </a:p>
          <a:p>
            <a:pPr algn="ctr" eaLnBrk="1" hangingPunct="1"/>
            <a:r>
              <a:rPr lang="en-US" smtClean="0">
                <a:cs typeface="Times New Roman" pitchFamily="18" charset="0"/>
              </a:rPr>
              <a:t> </a:t>
            </a:r>
            <a:r>
              <a:rPr lang="en-US" i="1" smtClean="0">
                <a:cs typeface="Times New Roman" pitchFamily="18" charset="0"/>
              </a:rPr>
              <a:t>Sceloporous undulatus</a:t>
            </a:r>
          </a:p>
          <a:p>
            <a:pPr algn="ctr" eaLnBrk="1" hangingPunct="1"/>
            <a:r>
              <a:rPr lang="en-US" smtClean="0"/>
              <a:t>Fence Lizard</a:t>
            </a:r>
          </a:p>
          <a:p>
            <a:pPr eaLnBrk="1" hangingPunct="1"/>
            <a:endParaRPr lang="en-US" smtClean="0">
              <a:cs typeface="Times New Roman" pitchFamily="18" charset="0"/>
            </a:endParaRPr>
          </a:p>
          <a:p>
            <a:pPr eaLnBrk="1" hangingPunct="1"/>
            <a:r>
              <a:rPr lang="en-US" smtClean="0">
                <a:cs typeface="Times New Roman" pitchFamily="18" charset="0"/>
              </a:rPr>
              <a:t>- Body is gray/brown  </a:t>
            </a:r>
          </a:p>
          <a:p>
            <a:pPr eaLnBrk="1" hangingPunct="1"/>
            <a:r>
              <a:rPr lang="en-US" smtClean="0">
                <a:cs typeface="Times New Roman" pitchFamily="18" charset="0"/>
              </a:rPr>
              <a:t>- Scales are keeled</a:t>
            </a:r>
          </a:p>
          <a:p>
            <a:pPr eaLnBrk="1" hangingPunct="1"/>
            <a:r>
              <a:rPr lang="en-US" smtClean="0">
                <a:cs typeface="Times New Roman" pitchFamily="18" charset="0"/>
              </a:rPr>
              <a:t>- Long feet w/ claws</a:t>
            </a:r>
          </a:p>
          <a:p>
            <a:pPr eaLnBrk="1" hangingPunct="1"/>
            <a:r>
              <a:rPr lang="en-US" smtClean="0">
                <a:cs typeface="Times New Roman" pitchFamily="18" charset="0"/>
              </a:rPr>
              <a:t>- Belly is whitish w/ black specks</a:t>
            </a:r>
          </a:p>
          <a:p>
            <a:pPr eaLnBrk="1" hangingPunct="1"/>
            <a:r>
              <a:rPr lang="en-US" smtClean="0">
                <a:cs typeface="Times New Roman" pitchFamily="18" charset="0"/>
              </a:rPr>
              <a:t>- Small lizard, 4-7”</a:t>
            </a:r>
          </a:p>
          <a:p>
            <a:pPr eaLnBrk="1" hangingPunct="1"/>
            <a:endParaRPr lang="en-US" smtClean="0">
              <a:cs typeface="Times New Roman" pitchFamily="18" charset="0"/>
            </a:endParaRPr>
          </a:p>
          <a:p>
            <a:pPr eaLnBrk="1" hangingPunct="1"/>
            <a:r>
              <a:rPr lang="en-US" smtClean="0">
                <a:cs typeface="Times New Roman" pitchFamily="18" charset="0"/>
              </a:rPr>
              <a:t>- Only “spiny” lizard in Ohio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96BB4B3-5D6E-48EA-A21A-190C0AD41AE3}" type="slidenum">
              <a:rPr lang="en-US" smtClean="0"/>
              <a:pPr/>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Scincidae</a:t>
            </a:r>
            <a:endParaRPr lang="en-US" u="sng" dirty="0" smtClean="0">
              <a:cs typeface="Times New Roman" pitchFamily="18" charset="0"/>
            </a:endParaRPr>
          </a:p>
          <a:p>
            <a:pPr algn="ctr" eaLnBrk="1" hangingPunct="1"/>
            <a:r>
              <a:rPr lang="en-US" i="1" dirty="0" err="1" smtClean="0">
                <a:cs typeface="Times New Roman" pitchFamily="18" charset="0"/>
              </a:rPr>
              <a:t>Plestiodon</a:t>
            </a:r>
            <a:r>
              <a:rPr lang="en-US" i="1" dirty="0" smtClean="0">
                <a:cs typeface="Times New Roman" pitchFamily="18" charset="0"/>
              </a:rPr>
              <a:t> </a:t>
            </a:r>
            <a:r>
              <a:rPr lang="en-US" i="1" dirty="0" err="1" smtClean="0">
                <a:cs typeface="Times New Roman" pitchFamily="18" charset="0"/>
              </a:rPr>
              <a:t>fasciatus</a:t>
            </a:r>
            <a:endParaRPr lang="en-US" i="1" dirty="0" smtClean="0">
              <a:cs typeface="Times New Roman" pitchFamily="18" charset="0"/>
            </a:endParaRPr>
          </a:p>
          <a:p>
            <a:pPr algn="ctr" eaLnBrk="1" hangingPunct="1"/>
            <a:r>
              <a:rPr lang="en-US" dirty="0" smtClean="0"/>
              <a:t>Five-lined Skink</a:t>
            </a:r>
          </a:p>
          <a:p>
            <a:pPr eaLnBrk="1" hangingPunct="1"/>
            <a:r>
              <a:rPr lang="en-US" dirty="0" smtClean="0">
                <a:cs typeface="Times New Roman" pitchFamily="18" charset="0"/>
              </a:rPr>
              <a:t> </a:t>
            </a:r>
          </a:p>
          <a:p>
            <a:pPr eaLnBrk="1" hangingPunct="1"/>
            <a:r>
              <a:rPr lang="en-US" dirty="0" smtClean="0">
                <a:cs typeface="Times New Roman" pitchFamily="18" charset="0"/>
              </a:rPr>
              <a:t>- 5 lines run down the length of the body</a:t>
            </a:r>
          </a:p>
          <a:p>
            <a:pPr eaLnBrk="1" hangingPunct="1"/>
            <a:r>
              <a:rPr lang="en-US" dirty="0" smtClean="0">
                <a:cs typeface="Times New Roman" pitchFamily="18" charset="0"/>
              </a:rPr>
              <a:t>- Body is long &amp; slender</a:t>
            </a:r>
          </a:p>
          <a:p>
            <a:pPr eaLnBrk="1" hangingPunct="1"/>
            <a:r>
              <a:rPr lang="en-US" dirty="0" smtClean="0">
                <a:cs typeface="Times New Roman" pitchFamily="18" charset="0"/>
              </a:rPr>
              <a:t>- Tail is very long, and blue in juveniles</a:t>
            </a:r>
          </a:p>
          <a:p>
            <a:pPr eaLnBrk="1" hangingPunct="1"/>
            <a:r>
              <a:rPr lang="en-US" dirty="0" smtClean="0">
                <a:cs typeface="Times New Roman" pitchFamily="18" charset="0"/>
              </a:rPr>
              <a:t>- Back legs have a very long toe</a:t>
            </a:r>
          </a:p>
          <a:p>
            <a:pPr eaLnBrk="1" hangingPunct="1"/>
            <a:r>
              <a:rPr lang="en-US" dirty="0" smtClean="0">
                <a:cs typeface="Times New Roman" pitchFamily="18" charset="0"/>
              </a:rPr>
              <a:t>- Typically 5-8”</a:t>
            </a:r>
          </a:p>
          <a:p>
            <a:pPr eaLnBrk="1" hangingPunct="1"/>
            <a:endParaRPr lang="en-US" dirty="0" smtClean="0">
              <a:cs typeface="Times New Roman" pitchFamily="18" charset="0"/>
            </a:endParaRPr>
          </a:p>
          <a:p>
            <a:pPr eaLnBrk="1" hangingPunct="1"/>
            <a:r>
              <a:rPr lang="en-US" dirty="0" smtClean="0">
                <a:cs typeface="Times New Roman" pitchFamily="18" charset="0"/>
              </a:rPr>
              <a:t>- Fairly common in Ohio, in moist, wooded areas w/ rotting wood</a:t>
            </a:r>
          </a:p>
          <a:p>
            <a:pPr eaLnBrk="1" hangingPunct="1"/>
            <a:r>
              <a:rPr lang="en-US" dirty="0" smtClean="0">
                <a:cs typeface="Times New Roman" pitchFamily="18" charset="0"/>
              </a:rPr>
              <a:t>- Juveniles have a blue tail that serves 2 functions</a:t>
            </a:r>
          </a:p>
          <a:p>
            <a:pPr eaLnBrk="1" hangingPunct="1"/>
            <a:r>
              <a:rPr lang="en-US" dirty="0" smtClean="0">
                <a:cs typeface="Times New Roman" pitchFamily="18" charset="0"/>
              </a:rPr>
              <a:t>	- It is able to be </a:t>
            </a:r>
            <a:r>
              <a:rPr lang="en-US" dirty="0" err="1" smtClean="0">
                <a:cs typeface="Times New Roman" pitchFamily="18" charset="0"/>
              </a:rPr>
              <a:t>autonomized</a:t>
            </a:r>
            <a:r>
              <a:rPr lang="en-US" dirty="0" smtClean="0">
                <a:cs typeface="Times New Roman" pitchFamily="18" charset="0"/>
              </a:rPr>
              <a:t> to distract a predator</a:t>
            </a:r>
          </a:p>
          <a:p>
            <a:pPr eaLnBrk="1" hangingPunct="1"/>
            <a:r>
              <a:rPr lang="en-US" dirty="0" smtClean="0">
                <a:cs typeface="Times New Roman" pitchFamily="18" charset="0"/>
              </a:rPr>
              <a:t>	- It keeps younger immature males safe from attack by adult males (denotes young age)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E1716F8-4DAE-458A-8E00-4CA30A9423E8}" type="slidenum">
              <a:rPr lang="en-US" smtClean="0"/>
              <a:pPr/>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u="sng" smtClean="0"/>
              <a:t>Ground skink</a:t>
            </a:r>
            <a:r>
              <a:rPr lang="en-US" smtClean="0"/>
              <a:t> – Extreme southern Ohio, found in open areas near woods.</a:t>
            </a:r>
          </a:p>
          <a:p>
            <a:pPr eaLnBrk="1" hangingPunct="1"/>
            <a:endParaRPr lang="en-US" smtClean="0"/>
          </a:p>
          <a:p>
            <a:pPr eaLnBrk="1" hangingPunct="1"/>
            <a:r>
              <a:rPr lang="en-US" u="sng" smtClean="0"/>
              <a:t>European Wall Lizard</a:t>
            </a:r>
            <a:r>
              <a:rPr lang="en-US" smtClean="0"/>
              <a:t> – Introduced in Cincinnati in 1951 </a:t>
            </a:r>
          </a:p>
          <a:p>
            <a:pPr eaLnBrk="1" hangingPunct="1"/>
            <a:r>
              <a:rPr lang="en-US" smtClean="0"/>
              <a:t>- Two lizards were reportedly brought to the area from northern Italy by a local resident after a vacation near Milan and were released in a 	       </a:t>
            </a:r>
          </a:p>
          <a:p>
            <a:pPr eaLnBrk="1" hangingPunct="1"/>
            <a:r>
              <a:rPr lang="en-US" smtClean="0"/>
              <a:t>   backyard. The lizards now occupy an area slightly larger than two square miles, with population densities of 1,500 per acre in good 	  	   </a:t>
            </a:r>
          </a:p>
          <a:p>
            <a:pPr eaLnBrk="1" hangingPunct="1"/>
            <a:r>
              <a:rPr lang="en-US" smtClean="0"/>
              <a:t>   habitat. Because they have persisted for many years and survived through record-setting severe winters, they are considered permanent 	   </a:t>
            </a:r>
          </a:p>
          <a:p>
            <a:pPr eaLnBrk="1" hangingPunct="1"/>
            <a:r>
              <a:rPr lang="en-US" smtClean="0"/>
              <a:t>   residents.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3AEC3C2-38EE-4372-8F5E-EC8803099545}" type="slidenum">
              <a:rPr lang="en-US" smtClean="0"/>
              <a:pPr/>
              <a:t>33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lgn="ctr" eaLnBrk="1" hangingPunct="1"/>
            <a:r>
              <a:rPr lang="en-US" smtClean="0">
                <a:cs typeface="Times New Roman" pitchFamily="18" charset="0"/>
              </a:rPr>
              <a:t>Family – Emydidae</a:t>
            </a:r>
          </a:p>
          <a:p>
            <a:pPr algn="ctr" eaLnBrk="1" hangingPunct="1"/>
            <a:r>
              <a:rPr lang="en-US" i="1" smtClean="0"/>
              <a:t>Emydoidea blandingii</a:t>
            </a:r>
            <a:endParaRPr lang="en-US" smtClean="0"/>
          </a:p>
          <a:p>
            <a:pPr algn="ctr" eaLnBrk="1" hangingPunct="1"/>
            <a:r>
              <a:rPr lang="en-US" smtClean="0"/>
              <a:t>Blanding’s turtle</a:t>
            </a:r>
          </a:p>
          <a:p>
            <a:pPr eaLnBrk="1" hangingPunct="1"/>
            <a:endParaRPr lang="en-US" smtClean="0"/>
          </a:p>
          <a:p>
            <a:pPr eaLnBrk="1" hangingPunct="1"/>
            <a:r>
              <a:rPr lang="en-US" smtClean="0"/>
              <a:t>- Carapace: dark with yellow speckles</a:t>
            </a:r>
          </a:p>
          <a:p>
            <a:pPr eaLnBrk="1" hangingPunct="1"/>
            <a:r>
              <a:rPr lang="en-US" smtClean="0"/>
              <a:t>- Plastron: yellow with a large black blotch on the edge of each scute</a:t>
            </a:r>
          </a:p>
          <a:p>
            <a:pPr eaLnBrk="1" hangingPunct="1"/>
            <a:r>
              <a:rPr lang="en-US" smtClean="0"/>
              <a:t>- Bright yellow on chin and throat</a:t>
            </a:r>
          </a:p>
          <a:p>
            <a:pPr eaLnBrk="1" hangingPunct="1"/>
            <a:r>
              <a:rPr lang="en-US" smtClean="0"/>
              <a:t>- typically 5-7”, record of 10-3/4”</a:t>
            </a:r>
          </a:p>
          <a:p>
            <a:pPr eaLnBrk="1" hangingPunct="1"/>
            <a:endParaRPr lang="en-US" smtClean="0"/>
          </a:p>
          <a:p>
            <a:pPr eaLnBrk="1" hangingPunct="1"/>
            <a:r>
              <a:rPr lang="en-US" smtClean="0"/>
              <a:t>- Plastron is hinged like box turtle, but does not close as well</a:t>
            </a:r>
          </a:p>
          <a:p>
            <a:pPr eaLnBrk="1" hangingPunct="1"/>
            <a:r>
              <a:rPr lang="en-US" smtClean="0"/>
              <a:t>- Aquatic</a:t>
            </a:r>
          </a:p>
          <a:p>
            <a:pPr eaLnBrk="1" hangingPunct="1"/>
            <a:r>
              <a:rPr lang="en-US" smtClean="0"/>
              <a:t>- Limited to Lake Erie costal marshes</a:t>
            </a:r>
          </a:p>
          <a:p>
            <a:pPr eaLnBrk="1" hangingPunct="1"/>
            <a:r>
              <a:rPr lang="en-US" smtClean="0"/>
              <a:t>- Protected in Ohio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574B969-BBD3-4163-BB12-6AAF5DBCEFDE}" type="slidenum">
              <a:rPr lang="en-US" smtClean="0"/>
              <a:pPr/>
              <a:t>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gn="ctr" eaLnBrk="1" hangingPunct="1"/>
            <a:r>
              <a:rPr lang="en-US" smtClean="0">
                <a:cs typeface="Times New Roman" pitchFamily="18" charset="0"/>
              </a:rPr>
              <a:t>Family – Emydidae</a:t>
            </a:r>
            <a:endParaRPr lang="en-US" u="sng" smtClean="0">
              <a:cs typeface="Times New Roman" pitchFamily="18" charset="0"/>
            </a:endParaRPr>
          </a:p>
          <a:p>
            <a:pPr algn="ctr" eaLnBrk="1" hangingPunct="1"/>
            <a:r>
              <a:rPr lang="en-US" i="1" smtClean="0">
                <a:cs typeface="Times New Roman" pitchFamily="18" charset="0"/>
              </a:rPr>
              <a:t>Chrysemys picta</a:t>
            </a:r>
          </a:p>
          <a:p>
            <a:pPr algn="ctr" eaLnBrk="1" hangingPunct="1"/>
            <a:r>
              <a:rPr lang="en-US" smtClean="0"/>
              <a:t>Painted Turtle</a:t>
            </a:r>
          </a:p>
          <a:p>
            <a:pPr eaLnBrk="1" hangingPunct="1"/>
            <a:r>
              <a:rPr lang="en-US" smtClean="0">
                <a:cs typeface="Times New Roman" pitchFamily="18" charset="0"/>
              </a:rPr>
              <a:t> </a:t>
            </a:r>
          </a:p>
          <a:p>
            <a:pPr eaLnBrk="1" hangingPunct="1"/>
            <a:r>
              <a:rPr lang="en-US" smtClean="0">
                <a:cs typeface="Times New Roman" pitchFamily="18" charset="0"/>
              </a:rPr>
              <a:t>-</a:t>
            </a:r>
            <a:r>
              <a:rPr lang="en-US" u="sng" smtClean="0">
                <a:cs typeface="Times New Roman" pitchFamily="18" charset="0"/>
              </a:rPr>
              <a:t> </a:t>
            </a:r>
            <a:r>
              <a:rPr lang="en-US" smtClean="0">
                <a:cs typeface="Times New Roman" pitchFamily="18" charset="0"/>
              </a:rPr>
              <a:t>Carapace: Greenish, edges have a red “painted” pattern to it</a:t>
            </a:r>
          </a:p>
          <a:p>
            <a:pPr eaLnBrk="1" hangingPunct="1"/>
            <a:r>
              <a:rPr lang="en-US" smtClean="0">
                <a:cs typeface="Times New Roman" pitchFamily="18" charset="0"/>
              </a:rPr>
              <a:t>- Plastron: Whole, yucky yellow</a:t>
            </a:r>
          </a:p>
          <a:p>
            <a:pPr eaLnBrk="1" hangingPunct="1"/>
            <a:r>
              <a:rPr lang="en-US" smtClean="0">
                <a:cs typeface="Times New Roman" pitchFamily="18" charset="0"/>
              </a:rPr>
              <a:t>- Moderate sized turtle, 5-6”</a:t>
            </a:r>
          </a:p>
          <a:p>
            <a:pPr eaLnBrk="1" hangingPunct="1"/>
            <a:endParaRPr lang="en-US" smtClean="0">
              <a:cs typeface="Times New Roman" pitchFamily="18" charset="0"/>
            </a:endParaRPr>
          </a:p>
          <a:p>
            <a:pPr eaLnBrk="1" hangingPunct="1"/>
            <a:r>
              <a:rPr lang="en-US" smtClean="0">
                <a:cs typeface="Times New Roman" pitchFamily="18" charset="0"/>
              </a:rPr>
              <a:t>- Found in any permanent</a:t>
            </a:r>
            <a:r>
              <a:rPr lang="en-US" b="1" smtClean="0">
                <a:cs typeface="Times New Roman" pitchFamily="18" charset="0"/>
              </a:rPr>
              <a:t> </a:t>
            </a:r>
            <a:r>
              <a:rPr lang="en-US" smtClean="0">
                <a:cs typeface="Times New Roman" pitchFamily="18" charset="0"/>
              </a:rPr>
              <a:t>pond</a:t>
            </a:r>
          </a:p>
          <a:p>
            <a:pPr eaLnBrk="1" hangingPunct="1"/>
            <a:r>
              <a:rPr lang="en-US" smtClean="0">
                <a:cs typeface="Times New Roman" pitchFamily="18" charset="0"/>
              </a:rPr>
              <a:t>- Commonly seen basking around lakes and rivers</a:t>
            </a:r>
          </a:p>
          <a:p>
            <a:pPr eaLnBrk="1" hangingPunct="1"/>
            <a:r>
              <a:rPr lang="en-US" smtClean="0">
                <a:cs typeface="Times New Roman" pitchFamily="18" charset="0"/>
              </a:rPr>
              <a:t>- Very common in Ohio</a:t>
            </a:r>
          </a:p>
          <a:p>
            <a:pPr eaLnBrk="1" hangingPunct="1"/>
            <a:endParaRPr lang="en-US" smtClean="0">
              <a:cs typeface="Times New Roman" pitchFamily="18" charset="0"/>
            </a:endParaRP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EFE0BB0-C717-4B0F-910E-F0F3EBA42BAB}" type="slidenum">
              <a:rPr lang="en-US" smtClean="0"/>
              <a:pPr/>
              <a:t>34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Colubridae</a:t>
            </a:r>
            <a:endParaRPr lang="en-US" i="1" dirty="0" smtClean="0">
              <a:cs typeface="Times New Roman" pitchFamily="18" charset="0"/>
            </a:endParaRPr>
          </a:p>
          <a:p>
            <a:pPr algn="ctr" eaLnBrk="1" hangingPunct="1"/>
            <a:r>
              <a:rPr lang="en-US" i="1" dirty="0" err="1" smtClean="0">
                <a:cs typeface="Times New Roman" pitchFamily="18" charset="0"/>
              </a:rPr>
              <a:t>Mintonius</a:t>
            </a:r>
            <a:r>
              <a:rPr lang="en-US" i="1" dirty="0" smtClean="0">
                <a:cs typeface="Times New Roman" pitchFamily="18" charset="0"/>
              </a:rPr>
              <a:t> </a:t>
            </a:r>
            <a:r>
              <a:rPr lang="en-US" i="1" dirty="0" err="1" smtClean="0">
                <a:cs typeface="Times New Roman" pitchFamily="18" charset="0"/>
              </a:rPr>
              <a:t>vulpinus</a:t>
            </a:r>
            <a:endParaRPr lang="en-US" i="1" dirty="0" smtClean="0"/>
          </a:p>
          <a:p>
            <a:pPr algn="ctr" eaLnBrk="1" hangingPunct="1"/>
            <a:r>
              <a:rPr lang="en-US" dirty="0" smtClean="0"/>
              <a:t>Fox Snake</a:t>
            </a:r>
          </a:p>
          <a:p>
            <a:pPr algn="ctr" eaLnBrk="1" hangingPunct="1"/>
            <a:r>
              <a:rPr lang="en-US" dirty="0" smtClean="0">
                <a:cs typeface="Times New Roman" pitchFamily="18" charset="0"/>
              </a:rPr>
              <a:t>(Slide only)</a:t>
            </a:r>
          </a:p>
          <a:p>
            <a:pPr eaLnBrk="1" hangingPunct="1"/>
            <a:endParaRPr lang="en-US" dirty="0" smtClean="0">
              <a:cs typeface="Times New Roman" pitchFamily="18" charset="0"/>
            </a:endParaRPr>
          </a:p>
          <a:p>
            <a:pPr eaLnBrk="1" hangingPunct="1"/>
            <a:r>
              <a:rPr lang="en-US" dirty="0" smtClean="0">
                <a:cs typeface="Times New Roman" pitchFamily="18" charset="0"/>
              </a:rPr>
              <a:t>- Gold w/ black saddle markings</a:t>
            </a:r>
          </a:p>
          <a:p>
            <a:pPr eaLnBrk="1" hangingPunct="1"/>
            <a:r>
              <a:rPr lang="en-US" dirty="0" smtClean="0">
                <a:cs typeface="Times New Roman" pitchFamily="18" charset="0"/>
              </a:rPr>
              <a:t>- Head is a rusty red color and it’s often confused with the copperhead</a:t>
            </a:r>
          </a:p>
          <a:p>
            <a:pPr eaLnBrk="1" hangingPunct="1"/>
            <a:r>
              <a:rPr lang="en-US" dirty="0" smtClean="0">
                <a:cs typeface="Times New Roman" pitchFamily="18" charset="0"/>
              </a:rPr>
              <a:t>- Scales are weakly keeled</a:t>
            </a:r>
          </a:p>
          <a:p>
            <a:pPr eaLnBrk="1" hangingPunct="1"/>
            <a:r>
              <a:rPr lang="en-US" dirty="0" smtClean="0">
                <a:cs typeface="Times New Roman" pitchFamily="18" charset="0"/>
              </a:rPr>
              <a:t>- Anal plate divided</a:t>
            </a:r>
          </a:p>
          <a:p>
            <a:pPr eaLnBrk="1" hangingPunct="1"/>
            <a:r>
              <a:rPr lang="en-US" dirty="0" smtClean="0">
                <a:cs typeface="Times New Roman" pitchFamily="18" charset="0"/>
              </a:rPr>
              <a:t>- Typically 4-5’</a:t>
            </a:r>
          </a:p>
          <a:p>
            <a:pPr eaLnBrk="1" hangingPunct="1"/>
            <a:endParaRPr lang="en-US" dirty="0" smtClean="0">
              <a:cs typeface="Times New Roman" pitchFamily="18" charset="0"/>
            </a:endParaRPr>
          </a:p>
          <a:p>
            <a:pPr eaLnBrk="1" hangingPunct="1"/>
            <a:r>
              <a:rPr lang="en-US" dirty="0" smtClean="0">
                <a:cs typeface="Times New Roman" pitchFamily="18" charset="0"/>
              </a:rPr>
              <a:t>- Found in Lake Erie costal wetlands</a:t>
            </a:r>
          </a:p>
          <a:p>
            <a:pPr eaLnBrk="1" hangingPunct="1"/>
            <a:r>
              <a:rPr lang="en-US" dirty="0" smtClean="0">
                <a:cs typeface="Times New Roman" pitchFamily="18" charset="0"/>
              </a:rPr>
              <a:t>- Trouble in Ohio because of development of habitat</a:t>
            </a:r>
          </a:p>
          <a:p>
            <a:pPr eaLnBrk="1" hangingPunct="1">
              <a:buFontTx/>
              <a:buChar char="-"/>
            </a:pPr>
            <a:r>
              <a:rPr lang="en-US" dirty="0" smtClean="0">
                <a:cs typeface="Times New Roman" pitchFamily="18" charset="0"/>
              </a:rPr>
              <a:t>Can rattle it’s tail, also confused w/ rattlesnake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0126B2D-A072-4075-9B7C-AA41B9507F95}" type="slidenum">
              <a:rPr lang="en-US" smtClean="0"/>
              <a:pPr/>
              <a:t>35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Xenodontidae</a:t>
            </a:r>
            <a:endParaRPr lang="en-US" b="1" dirty="0" smtClean="0"/>
          </a:p>
          <a:p>
            <a:pPr algn="ctr" eaLnBrk="1" hangingPunct="1"/>
            <a:r>
              <a:rPr lang="en-US" i="1" dirty="0" err="1" smtClean="0"/>
              <a:t>Heterodon</a:t>
            </a:r>
            <a:r>
              <a:rPr lang="en-US" i="1" dirty="0" smtClean="0"/>
              <a:t> </a:t>
            </a:r>
            <a:r>
              <a:rPr lang="en-US" i="1" dirty="0" err="1" smtClean="0"/>
              <a:t>platyrhino</a:t>
            </a:r>
            <a:endParaRPr lang="en-US" dirty="0" smtClean="0"/>
          </a:p>
          <a:p>
            <a:pPr algn="ctr" eaLnBrk="1" hangingPunct="1"/>
            <a:r>
              <a:rPr lang="en-US" dirty="0" smtClean="0"/>
              <a:t>Eastern Hognose Snake</a:t>
            </a:r>
          </a:p>
          <a:p>
            <a:pPr algn="ctr" eaLnBrk="1" hangingPunct="1"/>
            <a:r>
              <a:rPr lang="en-US" dirty="0" smtClean="0"/>
              <a:t>(slide only)</a:t>
            </a:r>
          </a:p>
          <a:p>
            <a:pPr eaLnBrk="1" hangingPunct="1"/>
            <a:endParaRPr lang="en-US" dirty="0" smtClean="0"/>
          </a:p>
          <a:p>
            <a:pPr eaLnBrk="1" hangingPunct="1"/>
            <a:r>
              <a:rPr lang="en-US" dirty="0" smtClean="0"/>
              <a:t>- Typically has dark blotches on a lighter background, but all black specimens frequently found</a:t>
            </a:r>
          </a:p>
          <a:p>
            <a:pPr eaLnBrk="1" hangingPunct="1"/>
            <a:r>
              <a:rPr lang="en-US" dirty="0" smtClean="0"/>
              <a:t>- Upturned snout – used for digging, digs to find toads which it its almost exclusively</a:t>
            </a:r>
          </a:p>
          <a:p>
            <a:pPr eaLnBrk="1" hangingPunct="1"/>
            <a:r>
              <a:rPr lang="en-US" dirty="0" smtClean="0"/>
              <a:t>- Scales are strongly keeled</a:t>
            </a:r>
          </a:p>
          <a:p>
            <a:pPr eaLnBrk="1" hangingPunct="1"/>
            <a:r>
              <a:rPr lang="en-US" dirty="0" smtClean="0"/>
              <a:t>- Anal plate divided</a:t>
            </a:r>
          </a:p>
          <a:p>
            <a:pPr eaLnBrk="1" hangingPunct="1"/>
            <a:r>
              <a:rPr lang="en-US" dirty="0" smtClean="0"/>
              <a:t>- Small (2-3’) heavily bodied snake</a:t>
            </a:r>
          </a:p>
          <a:p>
            <a:pPr eaLnBrk="1" hangingPunct="1"/>
            <a:endParaRPr lang="en-US" dirty="0" smtClean="0"/>
          </a:p>
          <a:p>
            <a:pPr eaLnBrk="1" hangingPunct="1"/>
            <a:r>
              <a:rPr lang="en-US" dirty="0" smtClean="0"/>
              <a:t>- Has small rear fangs, not poisonous to humans but instead used to “pop” inflated toads.</a:t>
            </a:r>
          </a:p>
          <a:p>
            <a:pPr eaLnBrk="1" hangingPunct="1"/>
            <a:r>
              <a:rPr lang="en-US" dirty="0" smtClean="0"/>
              <a:t>- Found in areas with sandy soil, mostly in south-east and north-west Ohio</a:t>
            </a:r>
          </a:p>
          <a:p>
            <a:pPr eaLnBrk="1" hangingPunct="1"/>
            <a:r>
              <a:rPr lang="en-US" dirty="0" smtClean="0"/>
              <a:t>- Impressive defense mechanisms: flattens neck and makes hissing noises, shakes tail in leaf litter (sounds like rattler), if that fails he plays dead;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CB04A02-5900-4EF5-9E02-FE7A468A9E17}" type="slidenum">
              <a:rPr lang="en-US" smtClean="0"/>
              <a:pPr/>
              <a:t>36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algn="ctr" eaLnBrk="1" hangingPunct="1"/>
            <a:r>
              <a:rPr lang="en-US" dirty="0" smtClean="0">
                <a:cs typeface="Times New Roman" pitchFamily="18" charset="0"/>
              </a:rPr>
              <a:t>Family – </a:t>
            </a:r>
            <a:r>
              <a:rPr lang="en-US" dirty="0" err="1" smtClean="0">
                <a:cs typeface="Times New Roman" pitchFamily="18" charset="0"/>
              </a:rPr>
              <a:t>Scincidae</a:t>
            </a:r>
            <a:endParaRPr lang="en-US" dirty="0" smtClean="0">
              <a:cs typeface="Times New Roman" pitchFamily="18" charset="0"/>
            </a:endParaRPr>
          </a:p>
          <a:p>
            <a:pPr algn="ctr" eaLnBrk="1" hangingPunct="1"/>
            <a:r>
              <a:rPr lang="en-US" i="1" dirty="0" err="1" smtClean="0">
                <a:cs typeface="Times New Roman" pitchFamily="18" charset="0"/>
              </a:rPr>
              <a:t>Plestiodon</a:t>
            </a:r>
            <a:r>
              <a:rPr lang="en-US" i="1" dirty="0" smtClean="0">
                <a:cs typeface="Times New Roman" pitchFamily="18" charset="0"/>
              </a:rPr>
              <a:t> </a:t>
            </a:r>
            <a:r>
              <a:rPr lang="en-US" i="1" dirty="0" err="1" smtClean="0">
                <a:cs typeface="Times New Roman" pitchFamily="18" charset="0"/>
              </a:rPr>
              <a:t>laticeps</a:t>
            </a:r>
            <a:endParaRPr lang="en-US" i="1" dirty="0" smtClean="0">
              <a:cs typeface="Times New Roman" pitchFamily="18" charset="0"/>
            </a:endParaRPr>
          </a:p>
          <a:p>
            <a:pPr algn="ctr" eaLnBrk="1" hangingPunct="1"/>
            <a:r>
              <a:rPr lang="en-US" dirty="0" smtClean="0"/>
              <a:t>Broad-headed Skink</a:t>
            </a:r>
          </a:p>
          <a:p>
            <a:pPr algn="ctr" eaLnBrk="1" hangingPunct="1"/>
            <a:r>
              <a:rPr lang="en-US" dirty="0" smtClean="0">
                <a:cs typeface="Times New Roman" pitchFamily="18" charset="0"/>
              </a:rPr>
              <a:t>(slide only)</a:t>
            </a:r>
            <a:endParaRPr lang="en-US" u="sng" dirty="0" smtClean="0">
              <a:cs typeface="Times New Roman" pitchFamily="18" charset="0"/>
            </a:endParaRPr>
          </a:p>
          <a:p>
            <a:pPr eaLnBrk="1" hangingPunct="1"/>
            <a:endParaRPr lang="en-US" dirty="0" smtClean="0">
              <a:cs typeface="Times New Roman" pitchFamily="18" charset="0"/>
            </a:endParaRPr>
          </a:p>
          <a:p>
            <a:pPr eaLnBrk="1" hangingPunct="1"/>
            <a:r>
              <a:rPr lang="en-US" dirty="0" smtClean="0">
                <a:cs typeface="Times New Roman" pitchFamily="18" charset="0"/>
              </a:rPr>
              <a:t>- Scales are smooth</a:t>
            </a:r>
          </a:p>
          <a:p>
            <a:pPr eaLnBrk="1" hangingPunct="1"/>
            <a:r>
              <a:rPr lang="en-US" dirty="0" smtClean="0">
                <a:cs typeface="Times New Roman" pitchFamily="18" charset="0"/>
              </a:rPr>
              <a:t>- Fairly common in S. Ohio</a:t>
            </a:r>
          </a:p>
          <a:p>
            <a:pPr eaLnBrk="1" hangingPunct="1"/>
            <a:r>
              <a:rPr lang="en-US" dirty="0" smtClean="0">
                <a:cs typeface="Times New Roman" pitchFamily="18" charset="0"/>
              </a:rPr>
              <a:t>- Head is bright red</a:t>
            </a:r>
          </a:p>
          <a:p>
            <a:pPr eaLnBrk="1" hangingPunct="1"/>
            <a:r>
              <a:rPr lang="en-US" dirty="0" smtClean="0">
                <a:cs typeface="Times New Roman" pitchFamily="18" charset="0"/>
              </a:rPr>
              <a:t>- No markings at all on the back</a:t>
            </a:r>
          </a:p>
          <a:p>
            <a:pPr eaLnBrk="1" hangingPunct="1"/>
            <a:endParaRPr lang="en-US" dirty="0" smtClean="0">
              <a:cs typeface="Times New Roman" pitchFamily="18" charset="0"/>
            </a:endParaRPr>
          </a:p>
          <a:p>
            <a:pPr eaLnBrk="1" hangingPunct="1"/>
            <a:r>
              <a:rPr lang="en-US" dirty="0" smtClean="0">
                <a:cs typeface="Times New Roman" pitchFamily="18" charset="0"/>
              </a:rPr>
              <a:t>- Ohio’s largest skink, up to 12”</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E84EBB0-0901-490B-BBF2-6A50FE674BBF}" type="slidenum">
              <a:rPr lang="en-US" smtClean="0"/>
              <a:pPr/>
              <a:t>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lgn="ctr" eaLnBrk="1" hangingPunct="1"/>
            <a:r>
              <a:rPr lang="en-US" smtClean="0">
                <a:cs typeface="Times New Roman" pitchFamily="18" charset="0"/>
              </a:rPr>
              <a:t>Family – Emydidae</a:t>
            </a:r>
          </a:p>
          <a:p>
            <a:pPr algn="ctr" eaLnBrk="1" hangingPunct="1"/>
            <a:r>
              <a:rPr lang="en-US" i="1" smtClean="0">
                <a:cs typeface="Times New Roman" pitchFamily="18" charset="0"/>
              </a:rPr>
              <a:t>Terrapene carolina</a:t>
            </a:r>
          </a:p>
          <a:p>
            <a:pPr algn="ctr" eaLnBrk="1" hangingPunct="1"/>
            <a:r>
              <a:rPr lang="en-US" smtClean="0"/>
              <a:t>Eastern Box Turtle</a:t>
            </a:r>
          </a:p>
          <a:p>
            <a:pPr eaLnBrk="1" hangingPunct="1"/>
            <a:r>
              <a:rPr lang="en-US" smtClean="0">
                <a:cs typeface="Times New Roman" pitchFamily="18" charset="0"/>
              </a:rPr>
              <a:t> </a:t>
            </a:r>
          </a:p>
          <a:p>
            <a:pPr eaLnBrk="1" hangingPunct="1"/>
            <a:r>
              <a:rPr lang="en-US" smtClean="0">
                <a:cs typeface="Times New Roman" pitchFamily="18" charset="0"/>
              </a:rPr>
              <a:t>- Carapace: Domed, black w/ intricate patterning</a:t>
            </a:r>
          </a:p>
          <a:p>
            <a:pPr eaLnBrk="1" hangingPunct="1"/>
            <a:r>
              <a:rPr lang="en-US" smtClean="0">
                <a:cs typeface="Times New Roman" pitchFamily="18" charset="0"/>
              </a:rPr>
              <a:t>- Plastron: Dark brown w/ little yellowish blemishes, hinged in the front so it closes completely</a:t>
            </a:r>
          </a:p>
          <a:p>
            <a:pPr eaLnBrk="1" hangingPunct="1"/>
            <a:r>
              <a:rPr lang="en-US" smtClean="0">
                <a:cs typeface="Times New Roman" pitchFamily="18" charset="0"/>
              </a:rPr>
              <a:t>- 4 toes on hind feet</a:t>
            </a:r>
          </a:p>
          <a:p>
            <a:pPr eaLnBrk="1" hangingPunct="1"/>
            <a:r>
              <a:rPr lang="en-US" smtClean="0">
                <a:cs typeface="Times New Roman" pitchFamily="18" charset="0"/>
              </a:rPr>
              <a:t>- Moderate sized turtle, 5-6”</a:t>
            </a:r>
          </a:p>
          <a:p>
            <a:pPr eaLnBrk="1" hangingPunct="1"/>
            <a:endParaRPr lang="en-US" smtClean="0">
              <a:cs typeface="Times New Roman" pitchFamily="18" charset="0"/>
            </a:endParaRPr>
          </a:p>
          <a:p>
            <a:pPr eaLnBrk="1" hangingPunct="1"/>
            <a:r>
              <a:rPr lang="en-US" smtClean="0">
                <a:cs typeface="Times New Roman" pitchFamily="18" charset="0"/>
              </a:rPr>
              <a:t>- Highly terrestrial</a:t>
            </a:r>
          </a:p>
          <a:p>
            <a:pPr eaLnBrk="1" hangingPunct="1"/>
            <a:r>
              <a:rPr lang="en-US" smtClean="0">
                <a:cs typeface="Times New Roman" pitchFamily="18" charset="0"/>
              </a:rPr>
              <a:t>- Omnivorous</a:t>
            </a:r>
          </a:p>
          <a:p>
            <a:pPr eaLnBrk="1" hangingPunct="1"/>
            <a:r>
              <a:rPr lang="en-US" smtClean="0">
                <a:cs typeface="Times New Roman" pitchFamily="18" charset="0"/>
              </a:rPr>
              <a:t>- Female has yellow eyes, male has red eyes and a concave plastron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33CB5F7-F448-4A01-83A7-C3753FE351AC}" type="slidenum">
              <a:rPr lang="en-US" smtClean="0"/>
              <a:pPr/>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algn="ctr" eaLnBrk="1" hangingPunct="1"/>
            <a:r>
              <a:rPr lang="en-US" smtClean="0">
                <a:cs typeface="Times New Roman" pitchFamily="18" charset="0"/>
              </a:rPr>
              <a:t>Family – Emydidae</a:t>
            </a:r>
          </a:p>
          <a:p>
            <a:pPr algn="ctr" eaLnBrk="1" hangingPunct="1"/>
            <a:r>
              <a:rPr lang="en-US" i="1" smtClean="0">
                <a:cs typeface="Times New Roman" pitchFamily="18" charset="0"/>
              </a:rPr>
              <a:t>Clemmys guttata</a:t>
            </a:r>
          </a:p>
          <a:p>
            <a:pPr algn="ctr" eaLnBrk="1" hangingPunct="1"/>
            <a:r>
              <a:rPr lang="en-US" smtClean="0">
                <a:cs typeface="Times New Roman" pitchFamily="18" charset="0"/>
              </a:rPr>
              <a:t>Spotted Turtle</a:t>
            </a:r>
          </a:p>
          <a:p>
            <a:pPr eaLnBrk="1" hangingPunct="1"/>
            <a:r>
              <a:rPr lang="en-US" smtClean="0">
                <a:cs typeface="Times New Roman" pitchFamily="18" charset="0"/>
              </a:rPr>
              <a:t> </a:t>
            </a:r>
          </a:p>
          <a:p>
            <a:pPr eaLnBrk="1" hangingPunct="1"/>
            <a:r>
              <a:rPr lang="en-US" smtClean="0">
                <a:cs typeface="Times New Roman" pitchFamily="18" charset="0"/>
              </a:rPr>
              <a:t>- Carapace: Black w/ yellowish spotted dots (looks like spotted salamander)</a:t>
            </a:r>
          </a:p>
          <a:p>
            <a:pPr eaLnBrk="1" hangingPunct="1"/>
            <a:r>
              <a:rPr lang="en-US" smtClean="0">
                <a:cs typeface="Times New Roman" pitchFamily="18" charset="0"/>
              </a:rPr>
              <a:t>- Plastron: Whole and yucky yellow w/ a patch of black on each plate</a:t>
            </a:r>
          </a:p>
          <a:p>
            <a:pPr eaLnBrk="1" hangingPunct="1"/>
            <a:r>
              <a:rPr lang="en-US" smtClean="0">
                <a:cs typeface="Times New Roman" pitchFamily="18" charset="0"/>
              </a:rPr>
              <a:t>- Moderate sized, around 4-5”</a:t>
            </a:r>
          </a:p>
          <a:p>
            <a:pPr eaLnBrk="1" hangingPunct="1"/>
            <a:r>
              <a:rPr lang="en-US" smtClean="0">
                <a:cs typeface="Times New Roman" pitchFamily="18" charset="0"/>
              </a:rPr>
              <a:t> </a:t>
            </a:r>
          </a:p>
          <a:p>
            <a:pPr eaLnBrk="1" hangingPunct="1"/>
            <a:r>
              <a:rPr lang="en-US" smtClean="0">
                <a:cs typeface="Times New Roman" pitchFamily="18" charset="0"/>
              </a:rPr>
              <a:t>- Restricted to Bogs, swamps, and other wet areas</a:t>
            </a:r>
          </a:p>
          <a:p>
            <a:pPr eaLnBrk="1" hangingPunct="1"/>
            <a:r>
              <a:rPr lang="en-US" smtClean="0">
                <a:cs typeface="Times New Roman" pitchFamily="18" charset="0"/>
              </a:rPr>
              <a:t>- Spend summers in aestivation (hibernation like state), so it is usually found in early spring and mid to late fall</a:t>
            </a:r>
          </a:p>
          <a:p>
            <a:pPr eaLnBrk="1" hangingPunct="1"/>
            <a:r>
              <a:rPr lang="en-US" smtClean="0">
                <a:cs typeface="Times New Roman" pitchFamily="18" charset="0"/>
              </a:rPr>
              <a:t>- Uncommon in Ohio</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27C8DB6-07EB-4B76-9512-4D8F3F2AF74B}" type="slidenum">
              <a:rPr lang="en-US" smtClean="0"/>
              <a:pPr/>
              <a:t>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lgn="ctr" eaLnBrk="1" hangingPunct="1"/>
            <a:r>
              <a:rPr lang="en-US" smtClean="0">
                <a:cs typeface="Times New Roman" pitchFamily="18" charset="0"/>
              </a:rPr>
              <a:t>Family – Kinosternidae</a:t>
            </a:r>
          </a:p>
          <a:p>
            <a:pPr algn="ctr" eaLnBrk="1" hangingPunct="1"/>
            <a:r>
              <a:rPr lang="en-US" i="1" smtClean="0">
                <a:cs typeface="Times New Roman" pitchFamily="18" charset="0"/>
              </a:rPr>
              <a:t>Sternotherus odoratus</a:t>
            </a:r>
          </a:p>
          <a:p>
            <a:pPr algn="ctr" eaLnBrk="1" hangingPunct="1"/>
            <a:r>
              <a:rPr lang="en-US" smtClean="0"/>
              <a:t>Common Musk Turtle</a:t>
            </a:r>
          </a:p>
          <a:p>
            <a:pPr eaLnBrk="1" hangingPunct="1"/>
            <a:r>
              <a:rPr lang="en-US" smtClean="0">
                <a:cs typeface="Times New Roman" pitchFamily="18" charset="0"/>
              </a:rPr>
              <a:t> </a:t>
            </a:r>
          </a:p>
          <a:p>
            <a:pPr eaLnBrk="1" hangingPunct="1"/>
            <a:r>
              <a:rPr lang="en-US" smtClean="0">
                <a:cs typeface="Times New Roman" pitchFamily="18" charset="0"/>
              </a:rPr>
              <a:t>- Carapace: Light brown on sides &amp; becomes darker as you go up &amp; in middle </a:t>
            </a:r>
          </a:p>
          <a:p>
            <a:pPr eaLnBrk="1" hangingPunct="1"/>
            <a:r>
              <a:rPr lang="en-US" smtClean="0">
                <a:cs typeface="Times New Roman" pitchFamily="18" charset="0"/>
              </a:rPr>
              <a:t>- Plastron: Yellowish &amp; pinkish by ridge</a:t>
            </a:r>
          </a:p>
          <a:p>
            <a:pPr eaLnBrk="1" hangingPunct="1"/>
            <a:r>
              <a:rPr lang="en-US" smtClean="0">
                <a:cs typeface="Times New Roman" pitchFamily="18" charset="0"/>
              </a:rPr>
              <a:t>- 2 light stripes on head</a:t>
            </a:r>
          </a:p>
          <a:p>
            <a:pPr eaLnBrk="1" hangingPunct="1"/>
            <a:r>
              <a:rPr lang="en-US" smtClean="0">
                <a:cs typeface="Times New Roman" pitchFamily="18" charset="0"/>
              </a:rPr>
              <a:t>- Barbels on chin and throat</a:t>
            </a:r>
          </a:p>
          <a:p>
            <a:pPr eaLnBrk="1" hangingPunct="1"/>
            <a:r>
              <a:rPr lang="en-US" smtClean="0">
                <a:cs typeface="Times New Roman" pitchFamily="18" charset="0"/>
              </a:rPr>
              <a:t>- Smaller turtle, 3-4”</a:t>
            </a:r>
          </a:p>
          <a:p>
            <a:pPr eaLnBrk="1" hangingPunct="1"/>
            <a:r>
              <a:rPr lang="en-US" smtClean="0">
                <a:cs typeface="Times New Roman" pitchFamily="18" charset="0"/>
              </a:rPr>
              <a:t> </a:t>
            </a:r>
          </a:p>
          <a:p>
            <a:pPr eaLnBrk="1" hangingPunct="1"/>
            <a:r>
              <a:rPr lang="en-US" smtClean="0">
                <a:cs typeface="Times New Roman" pitchFamily="18" charset="0"/>
              </a:rPr>
              <a:t>- Aquatic</a:t>
            </a:r>
          </a:p>
          <a:p>
            <a:pPr eaLnBrk="1" hangingPunct="1"/>
            <a:r>
              <a:rPr lang="en-US" smtClean="0">
                <a:cs typeface="Times New Roman" pitchFamily="18" charset="0"/>
              </a:rPr>
              <a:t>- Domed shell</a:t>
            </a:r>
          </a:p>
          <a:p>
            <a:pPr eaLnBrk="1" hangingPunct="1"/>
            <a:r>
              <a:rPr lang="en-US" smtClean="0">
                <a:cs typeface="Times New Roman" pitchFamily="18" charset="0"/>
              </a:rPr>
              <a:t>- Has musk gland that secretes sulfur based compound as defense</a:t>
            </a:r>
          </a:p>
          <a:p>
            <a:pPr eaLnBrk="1" hangingPunct="1"/>
            <a:r>
              <a:rPr lang="en-US" smtClean="0">
                <a:cs typeface="Times New Roman" pitchFamily="18" charset="0"/>
              </a:rPr>
              <a:t>- Sometimes called a stink pot turtle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2BC42B3-647A-4ACE-BEEE-A0247BE26763}" type="slidenum">
              <a:rPr lang="en-US" smtClean="0"/>
              <a:pPr/>
              <a:t>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gn="ctr" eaLnBrk="1" hangingPunct="1"/>
            <a:r>
              <a:rPr lang="en-US" smtClean="0">
                <a:cs typeface="Times New Roman" pitchFamily="18" charset="0"/>
              </a:rPr>
              <a:t>Family – Trionychidae</a:t>
            </a:r>
          </a:p>
          <a:p>
            <a:pPr algn="ctr" eaLnBrk="1" hangingPunct="1"/>
            <a:r>
              <a:rPr lang="en-US" i="1" smtClean="0">
                <a:cs typeface="Times New Roman" pitchFamily="18" charset="0"/>
              </a:rPr>
              <a:t>Apalone </a:t>
            </a:r>
            <a:r>
              <a:rPr lang="en-US" i="1" smtClean="0"/>
              <a:t>spinifera</a:t>
            </a:r>
            <a:endParaRPr lang="en-US" i="1" smtClean="0">
              <a:cs typeface="Times New Roman" pitchFamily="18" charset="0"/>
            </a:endParaRPr>
          </a:p>
          <a:p>
            <a:pPr algn="ctr" eaLnBrk="1" hangingPunct="1"/>
            <a:r>
              <a:rPr lang="en-US" smtClean="0"/>
              <a:t>Softshell Turtle</a:t>
            </a:r>
          </a:p>
          <a:p>
            <a:pPr algn="ctr" eaLnBrk="1" hangingPunct="1"/>
            <a:r>
              <a:rPr lang="en-US" smtClean="0"/>
              <a:t>(In prep room, slide availiable)</a:t>
            </a:r>
          </a:p>
          <a:p>
            <a:pPr eaLnBrk="1" hangingPunct="1"/>
            <a:endParaRPr lang="en-US" smtClean="0"/>
          </a:p>
          <a:p>
            <a:pPr eaLnBrk="1" hangingPunct="1"/>
            <a:r>
              <a:rPr lang="en-US" smtClean="0"/>
              <a:t>- Plastron: Leathery, no scutes (scales), pale brown with small dark spots</a:t>
            </a:r>
          </a:p>
          <a:p>
            <a:pPr eaLnBrk="1" hangingPunct="1"/>
            <a:r>
              <a:rPr lang="en-US" smtClean="0">
                <a:cs typeface="Times New Roman" pitchFamily="18" charset="0"/>
              </a:rPr>
              <a:t>- Pointed, snorkel like nose</a:t>
            </a:r>
          </a:p>
          <a:p>
            <a:pPr eaLnBrk="1" hangingPunct="1"/>
            <a:r>
              <a:rPr lang="en-US" smtClean="0">
                <a:cs typeface="Times New Roman" pitchFamily="18" charset="0"/>
              </a:rPr>
              <a:t>- Spiny projections on front of carapace</a:t>
            </a:r>
          </a:p>
          <a:p>
            <a:pPr eaLnBrk="1" hangingPunct="1"/>
            <a:r>
              <a:rPr lang="en-US" smtClean="0">
                <a:cs typeface="Times New Roman" pitchFamily="18" charset="0"/>
              </a:rPr>
              <a:t>- Typically 7-9”, but females can get up to 18”</a:t>
            </a:r>
          </a:p>
          <a:p>
            <a:pPr eaLnBrk="1" hangingPunct="1"/>
            <a:endParaRPr lang="en-US" smtClean="0">
              <a:cs typeface="Times New Roman" pitchFamily="18" charset="0"/>
            </a:endParaRPr>
          </a:p>
          <a:p>
            <a:pPr eaLnBrk="1" hangingPunct="1"/>
            <a:r>
              <a:rPr lang="en-US" smtClean="0">
                <a:cs typeface="Times New Roman" pitchFamily="18" charset="0"/>
              </a:rPr>
              <a:t>- Aquatic</a:t>
            </a:r>
          </a:p>
          <a:p>
            <a:pPr eaLnBrk="1" hangingPunct="1"/>
            <a:r>
              <a:rPr lang="en-US" smtClean="0">
                <a:cs typeface="Times New Roman" pitchFamily="18" charset="0"/>
              </a:rPr>
              <a:t>- Uses nose like a snorkel in shallow water</a:t>
            </a:r>
          </a:p>
          <a:p>
            <a:pPr eaLnBrk="1" hangingPunct="1"/>
            <a:r>
              <a:rPr lang="en-US" smtClean="0"/>
              <a:t>- Does not have to get air from the surface,  While submerged, it pumps water in and out of its mouth and pharynx. The highly vascular lining of the pharynx removes oxygen from the water and expels carbon dioxide into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E832E05-84B9-4A01-92A0-4E7FDA30C4F0}" type="slidenum">
              <a:rPr lang="en-US" smtClean="0"/>
              <a:pPr/>
              <a:t>10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Map Turtle – Southern Ohio, found in the Scioto &amp; Ohio Rivers</a:t>
            </a:r>
          </a:p>
          <a:p>
            <a:pPr eaLnBrk="1" hangingPunct="1"/>
            <a:r>
              <a:rPr lang="en-US" smtClean="0"/>
              <a:t>Red-ear Slider – Introduced from captivity, isolated populations</a:t>
            </a:r>
          </a:p>
          <a:p>
            <a:pPr eaLnBrk="1" hangingPunct="1"/>
            <a:r>
              <a:rPr lang="en-US" smtClean="0"/>
              <a:t>Smooth Softshell – Southern Ohio, large rivers/streams</a:t>
            </a:r>
          </a:p>
          <a:p>
            <a:pPr eaLnBrk="1" hangingPunct="1"/>
            <a:r>
              <a:rPr lang="en-US" smtClean="0"/>
              <a:t>Wood Turtle – North-east corner of Ohio, at edge of range, very rare</a:t>
            </a:r>
          </a:p>
          <a:p>
            <a:pPr eaLnBrk="1" hangingPunct="1"/>
            <a:endParaRPr lang="en-US" smtClean="0"/>
          </a:p>
          <a:p>
            <a:pPr eaLnBrk="1" hangingPunct="1"/>
            <a:r>
              <a:rPr lang="en-US" smtClean="0"/>
              <a:t>* All of these are uncommon in Ohio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F29E781-A4BC-4022-AA3C-C56BB8686342}" type="slidenum">
              <a:rPr lang="en-US" smtClean="0"/>
              <a:pPr/>
              <a:t>13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algn="ctr" eaLnBrk="1" hangingPunct="1"/>
            <a:r>
              <a:rPr lang="en-US" smtClean="0">
                <a:cs typeface="Times New Roman" pitchFamily="18" charset="0"/>
              </a:rPr>
              <a:t>Family – Colubridae</a:t>
            </a:r>
          </a:p>
          <a:p>
            <a:pPr algn="ctr" eaLnBrk="1" hangingPunct="1"/>
            <a:r>
              <a:rPr lang="en-US" i="1" smtClean="0">
                <a:cs typeface="Times New Roman" pitchFamily="18" charset="0"/>
              </a:rPr>
              <a:t>Coluber constrictor</a:t>
            </a:r>
          </a:p>
          <a:p>
            <a:pPr algn="ctr" eaLnBrk="1" hangingPunct="1"/>
            <a:r>
              <a:rPr lang="en-US" smtClean="0"/>
              <a:t>Black Racer</a:t>
            </a:r>
          </a:p>
          <a:p>
            <a:pPr eaLnBrk="1" hangingPunct="1"/>
            <a:r>
              <a:rPr lang="en-US" smtClean="0">
                <a:cs typeface="Times New Roman" pitchFamily="18" charset="0"/>
              </a:rPr>
              <a:t> </a:t>
            </a:r>
          </a:p>
          <a:p>
            <a:pPr eaLnBrk="1" hangingPunct="1"/>
            <a:r>
              <a:rPr lang="en-US" smtClean="0">
                <a:cs typeface="Times New Roman" pitchFamily="18" charset="0"/>
              </a:rPr>
              <a:t>- Completely black</a:t>
            </a:r>
          </a:p>
          <a:p>
            <a:pPr eaLnBrk="1" hangingPunct="1"/>
            <a:r>
              <a:rPr lang="en-US" smtClean="0">
                <a:cs typeface="Times New Roman" pitchFamily="18" charset="0"/>
              </a:rPr>
              <a:t>- White under chin, rest of the underneath is gray</a:t>
            </a:r>
          </a:p>
          <a:p>
            <a:pPr eaLnBrk="1" hangingPunct="1"/>
            <a:r>
              <a:rPr lang="en-US" smtClean="0">
                <a:cs typeface="Times New Roman" pitchFamily="18" charset="0"/>
              </a:rPr>
              <a:t>- Smooth scales</a:t>
            </a:r>
          </a:p>
          <a:p>
            <a:pPr eaLnBrk="1" hangingPunct="1"/>
            <a:r>
              <a:rPr lang="en-US" smtClean="0">
                <a:cs typeface="Times New Roman" pitchFamily="18" charset="0"/>
              </a:rPr>
              <a:t>- Anal plate divided</a:t>
            </a:r>
          </a:p>
          <a:p>
            <a:pPr eaLnBrk="1" hangingPunct="1"/>
            <a:r>
              <a:rPr lang="en-US" smtClean="0">
                <a:cs typeface="Times New Roman" pitchFamily="18" charset="0"/>
              </a:rPr>
              <a:t>- 4-6’ long</a:t>
            </a:r>
          </a:p>
          <a:p>
            <a:pPr eaLnBrk="1" hangingPunct="1"/>
            <a:r>
              <a:rPr lang="en-US" smtClean="0">
                <a:cs typeface="Times New Roman" pitchFamily="18" charset="0"/>
              </a:rPr>
              <a:t> </a:t>
            </a:r>
          </a:p>
          <a:p>
            <a:pPr eaLnBrk="1" hangingPunct="1"/>
            <a:r>
              <a:rPr lang="en-US" smtClean="0">
                <a:cs typeface="Times New Roman" pitchFamily="18" charset="0"/>
              </a:rPr>
              <a:t>- Common in Ohio</a:t>
            </a:r>
          </a:p>
          <a:p>
            <a:pPr eaLnBrk="1" hangingPunct="1"/>
            <a:r>
              <a:rPr lang="en-US" smtClean="0">
                <a:cs typeface="Times New Roman" pitchFamily="18" charset="0"/>
              </a:rPr>
              <a:t>- Young are gray w/ dark blotches, slowly turn solid black</a:t>
            </a:r>
          </a:p>
          <a:p>
            <a:pPr eaLnBrk="1" hangingPunct="1"/>
            <a:r>
              <a:rPr lang="en-US" smtClean="0">
                <a:cs typeface="Times New Roman" pitchFamily="18" charset="0"/>
              </a:rPr>
              <a:t>- Has a temper, will bite, but won’t cause much damage</a:t>
            </a:r>
          </a:p>
          <a:p>
            <a:pPr eaLnBrk="1" hangingPunct="1"/>
            <a:r>
              <a:rPr lang="en-US" smtClean="0">
                <a:cs typeface="Times New Roman" pitchFamily="18" charset="0"/>
              </a:rPr>
              <a:t>- Called a “racer” because they move very fast (8mph)</a:t>
            </a:r>
          </a:p>
          <a:p>
            <a:pPr eaLnBrk="1" hangingPunct="1"/>
            <a:r>
              <a:rPr lang="en-US" smtClean="0">
                <a:cs typeface="Times New Roman" pitchFamily="18" charset="0"/>
              </a:rPr>
              <a:t>- Defecate &amp; use musk glands as defense mechanisms</a:t>
            </a:r>
          </a:p>
          <a:p>
            <a:pPr eaLnBrk="1" hangingPunct="1"/>
            <a:r>
              <a:rPr lang="en-US" smtClean="0">
                <a:cs typeface="Times New Roman" pitchFamily="18" charset="0"/>
              </a:rPr>
              <a:t>- Feed on rodents, amphibians, and birds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94250" name="Rectangle 42"/>
          <p:cNvSpPr>
            <a:spLocks noGrp="1" noChangeArrowheads="1"/>
          </p:cNvSpPr>
          <p:nvPr>
            <p:ph type="ctrTitle" sz="quarter"/>
          </p:nvPr>
        </p:nvSpPr>
        <p:spPr>
          <a:xfrm>
            <a:off x="457200" y="1600200"/>
            <a:ext cx="8229600" cy="1828800"/>
          </a:xfrm>
        </p:spPr>
        <p:txBody>
          <a:bodyPr/>
          <a:lstStyle>
            <a:lvl1pPr>
              <a:defRPr/>
            </a:lvl1pPr>
          </a:lstStyle>
          <a:p>
            <a:r>
              <a:rPr lang="en-US"/>
              <a:t>Click to edit Master title style</a:t>
            </a:r>
          </a:p>
        </p:txBody>
      </p:sp>
      <p:sp>
        <p:nvSpPr>
          <p:cNvPr id="9425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6AC47E31-86EC-4A08-97CE-790FE63BF1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28B67F1-BBE0-4771-81F5-892BE3837F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F35FE8B-C29C-4A2A-9F0F-857FBCB008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C605462C-466A-43C7-9B98-64AE0839329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6595E13C-29C4-41DF-8FA7-9E87DEE2A63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649C6AC0-479B-483F-813F-573C703A4D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78241BA-73CB-4BFB-804E-A08862A0AB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94FEBBD-04B0-42FE-9615-7E603BE1A3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B93D2330-55FB-4356-933C-2CE5519591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E7A8F9D8-062A-4D60-9ADD-3C7569A0AD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2FCCBEA1-E612-4213-AB2E-8D3804939A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6CD5FABF-7878-4CF9-8A73-B9CD34B851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926DBDD-14FF-4876-A1B2-DBE42498C4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10A3C0C-27C8-4F5C-8EBD-88F3A3BCCC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9318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9318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9318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9319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319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319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9319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9319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9319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9319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9319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9319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9319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320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9320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9320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9320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9320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9320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9320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9320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9320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9320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9321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9321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9321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9321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9321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9321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9321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9321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9321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9321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9322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9322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9322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9322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9322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9322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22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22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9322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9323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3EC21E72-014B-458B-9D73-42A44EBE28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www.herpnet.net/Iowa-Herpetology/images/snakes/N_Water_03_02.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herpnet.net/Iowa-Herpetology/images/turtles/Painted_turtle.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81000"/>
            <a:ext cx="7772400" cy="1143000"/>
          </a:xfrm>
        </p:spPr>
        <p:txBody>
          <a:bodyPr/>
          <a:lstStyle/>
          <a:p>
            <a:pPr eaLnBrk="1" hangingPunct="1">
              <a:defRPr/>
            </a:pPr>
            <a:r>
              <a:rPr lang="en-US" sz="5400" smtClean="0"/>
              <a:t>Reptiles of Ohio</a:t>
            </a:r>
          </a:p>
        </p:txBody>
      </p:sp>
      <p:pic>
        <p:nvPicPr>
          <p:cNvPr id="3075" name="Picture 4" descr="untitled"/>
          <p:cNvPicPr>
            <a:picLocks noGrp="1" noChangeAspect="1" noChangeArrowheads="1"/>
          </p:cNvPicPr>
          <p:nvPr>
            <p:ph idx="1"/>
          </p:nvPr>
        </p:nvPicPr>
        <p:blipFill>
          <a:blip r:embed="rId3" cstate="print"/>
          <a:srcRect/>
          <a:stretch>
            <a:fillRect/>
          </a:stretch>
        </p:blipFill>
        <p:spPr>
          <a:xfrm>
            <a:off x="1447800" y="1752600"/>
            <a:ext cx="6324600" cy="4525963"/>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Other Ohio Turtles</a:t>
            </a:r>
            <a:r>
              <a:rPr lang="en-US" sz="4000" smtClean="0"/>
              <a:t/>
            </a:r>
            <a:br>
              <a:rPr lang="en-US" sz="4000" smtClean="0"/>
            </a:br>
            <a:r>
              <a:rPr lang="en-US" sz="2800" smtClean="0">
                <a:solidFill>
                  <a:schemeClr val="tx1"/>
                </a:solidFill>
              </a:rPr>
              <a:t>Not in our collection</a:t>
            </a:r>
            <a:endParaRPr lang="en-US" sz="4000" smtClean="0">
              <a:solidFill>
                <a:schemeClr val="tx1"/>
              </a:solidFill>
            </a:endParaRPr>
          </a:p>
        </p:txBody>
      </p:sp>
      <p:sp>
        <p:nvSpPr>
          <p:cNvPr id="64515" name="Rectangle 3"/>
          <p:cNvSpPr>
            <a:spLocks noGrp="1" noChangeArrowheads="1"/>
          </p:cNvSpPr>
          <p:nvPr>
            <p:ph type="body" idx="1"/>
          </p:nvPr>
        </p:nvSpPr>
        <p:spPr>
          <a:xfrm>
            <a:off x="0" y="2362200"/>
            <a:ext cx="9144000" cy="3505200"/>
          </a:xfrm>
        </p:spPr>
        <p:txBody>
          <a:bodyPr/>
          <a:lstStyle/>
          <a:p>
            <a:pPr eaLnBrk="1" hangingPunct="1">
              <a:defRPr/>
            </a:pPr>
            <a:r>
              <a:rPr lang="en-US" smtClean="0"/>
              <a:t>Common Map Turtle – </a:t>
            </a:r>
            <a:r>
              <a:rPr lang="en-US" i="1" smtClean="0"/>
              <a:t>Graptemys geographica</a:t>
            </a:r>
          </a:p>
          <a:p>
            <a:pPr eaLnBrk="1" hangingPunct="1">
              <a:defRPr/>
            </a:pPr>
            <a:r>
              <a:rPr lang="en-US" smtClean="0"/>
              <a:t>Red-eared Slider - </a:t>
            </a:r>
            <a:r>
              <a:rPr lang="en-US" i="1" smtClean="0"/>
              <a:t>Trachemys scripta</a:t>
            </a:r>
          </a:p>
          <a:p>
            <a:pPr eaLnBrk="1" hangingPunct="1">
              <a:defRPr/>
            </a:pPr>
            <a:r>
              <a:rPr lang="en-US" smtClean="0"/>
              <a:t>Smooth Softshell - </a:t>
            </a:r>
            <a:r>
              <a:rPr lang="en-US" i="1" smtClean="0"/>
              <a:t>Apalone mutica</a:t>
            </a:r>
          </a:p>
          <a:p>
            <a:pPr eaLnBrk="1" hangingPunct="1">
              <a:defRPr/>
            </a:pPr>
            <a:r>
              <a:rPr lang="en-US" smtClean="0"/>
              <a:t>Wood Turtle - </a:t>
            </a:r>
            <a:r>
              <a:rPr lang="en-US" i="1" smtClean="0"/>
              <a:t>Clemmys insculpta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p:cNvPicPr>
            <a:picLocks noChangeAspect="1" noChangeArrowheads="1"/>
          </p:cNvPicPr>
          <p:nvPr/>
        </p:nvPicPr>
        <p:blipFill>
          <a:blip r:embed="rId2" cstate="print"/>
          <a:srcRect/>
          <a:stretch>
            <a:fillRect/>
          </a:stretch>
        </p:blipFill>
        <p:spPr bwMode="auto">
          <a:xfrm>
            <a:off x="0" y="2057400"/>
            <a:ext cx="4248150" cy="1647825"/>
          </a:xfrm>
          <a:prstGeom prst="rect">
            <a:avLst/>
          </a:prstGeom>
          <a:noFill/>
          <a:ln w="9525">
            <a:noFill/>
            <a:miter lim="800000"/>
            <a:headEnd/>
            <a:tailEnd/>
          </a:ln>
          <a:effectLst/>
        </p:spPr>
      </p:pic>
      <p:pic>
        <p:nvPicPr>
          <p:cNvPr id="89093" name="Picture 5"/>
          <p:cNvPicPr>
            <a:picLocks noChangeAspect="1" noChangeArrowheads="1"/>
          </p:cNvPicPr>
          <p:nvPr/>
        </p:nvPicPr>
        <p:blipFill>
          <a:blip r:embed="rId3" cstate="print"/>
          <a:srcRect/>
          <a:stretch>
            <a:fillRect/>
          </a:stretch>
        </p:blipFill>
        <p:spPr bwMode="auto">
          <a:xfrm>
            <a:off x="4743450" y="2133600"/>
            <a:ext cx="4400550" cy="1706563"/>
          </a:xfrm>
          <a:prstGeom prst="rect">
            <a:avLst/>
          </a:prstGeom>
          <a:noFill/>
          <a:ln w="9525">
            <a:noFill/>
            <a:miter lim="800000"/>
            <a:headEnd/>
            <a:tailEnd/>
          </a:ln>
          <a:effectLst/>
        </p:spPr>
      </p:pic>
      <p:sp>
        <p:nvSpPr>
          <p:cNvPr id="89094" name="Rectangle 6"/>
          <p:cNvSpPr>
            <a:spLocks noChangeArrowheads="1"/>
          </p:cNvSpPr>
          <p:nvPr/>
        </p:nvSpPr>
        <p:spPr bwMode="auto">
          <a:xfrm>
            <a:off x="0" y="3978275"/>
            <a:ext cx="4038600" cy="1739900"/>
          </a:xfrm>
          <a:prstGeom prst="rect">
            <a:avLst/>
          </a:prstGeom>
          <a:noFill/>
          <a:ln w="9525">
            <a:noFill/>
            <a:miter lim="800000"/>
            <a:headEnd/>
            <a:tailEnd/>
          </a:ln>
          <a:effectLst/>
        </p:spPr>
        <p:txBody>
          <a:bodyPr anchor="ctr">
            <a:spAutoFit/>
          </a:bodyPr>
          <a:lstStyle/>
          <a:p>
            <a:r>
              <a:rPr lang="en-US" b="1"/>
              <a:t>Smooth Scales </a:t>
            </a:r>
            <a:r>
              <a:rPr lang="en-US"/>
              <a:t>have a smooth surface that reflects the light. If you are not sure it has smooth scales, but your snake has a shiny, glossy or irridescent color pattern, chances are it has smooth scales. </a:t>
            </a:r>
          </a:p>
        </p:txBody>
      </p:sp>
      <p:sp>
        <p:nvSpPr>
          <p:cNvPr id="89095" name="Rectangle 7"/>
          <p:cNvSpPr>
            <a:spLocks noChangeArrowheads="1"/>
          </p:cNvSpPr>
          <p:nvPr/>
        </p:nvSpPr>
        <p:spPr bwMode="auto">
          <a:xfrm>
            <a:off x="4876800" y="4038600"/>
            <a:ext cx="3921125" cy="1739900"/>
          </a:xfrm>
          <a:prstGeom prst="rect">
            <a:avLst/>
          </a:prstGeom>
          <a:noFill/>
          <a:ln w="9525">
            <a:noFill/>
            <a:miter lim="800000"/>
            <a:headEnd/>
            <a:tailEnd/>
          </a:ln>
          <a:effectLst/>
        </p:spPr>
        <p:txBody>
          <a:bodyPr anchor="ctr">
            <a:spAutoFit/>
          </a:bodyPr>
          <a:lstStyle/>
          <a:p>
            <a:r>
              <a:rPr lang="en-US" b="1"/>
              <a:t>Keeled Scales </a:t>
            </a:r>
            <a:r>
              <a:rPr lang="en-US"/>
              <a:t>usually have a dull, no-gloss surface. If you are not sure it has keeled scales, but your snake is not shiny and its color pattern is dusty, drab or dull, chances are it has keeled scales. </a:t>
            </a:r>
          </a:p>
        </p:txBody>
      </p:sp>
      <p:sp>
        <p:nvSpPr>
          <p:cNvPr id="89097" name="Rectangle 9"/>
          <p:cNvSpPr>
            <a:spLocks noChangeArrowheads="1"/>
          </p:cNvSpPr>
          <p:nvPr/>
        </p:nvSpPr>
        <p:spPr bwMode="auto">
          <a:xfrm>
            <a:off x="1143000" y="6491288"/>
            <a:ext cx="7118350" cy="366712"/>
          </a:xfrm>
          <a:prstGeom prst="rect">
            <a:avLst/>
          </a:prstGeom>
          <a:noFill/>
          <a:ln w="9525">
            <a:noFill/>
            <a:miter lim="800000"/>
            <a:headEnd/>
            <a:tailEnd/>
          </a:ln>
          <a:effectLst/>
        </p:spPr>
        <p:txBody>
          <a:bodyPr wrap="none">
            <a:spAutoFit/>
          </a:bodyPr>
          <a:lstStyle/>
          <a:p>
            <a:r>
              <a:rPr lang="en-US"/>
              <a:t>http://www.flmnh.ufl.edu/herpetology/FL-GUIDE/smovskldscales.htm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p:cNvPicPr>
            <a:picLocks noChangeAspect="1" noChangeArrowheads="1"/>
          </p:cNvPicPr>
          <p:nvPr/>
        </p:nvPicPr>
        <p:blipFill>
          <a:blip r:embed="rId2" cstate="print"/>
          <a:srcRect/>
          <a:stretch>
            <a:fillRect/>
          </a:stretch>
        </p:blipFill>
        <p:spPr bwMode="auto">
          <a:xfrm>
            <a:off x="0" y="0"/>
            <a:ext cx="6477000" cy="3206750"/>
          </a:xfrm>
          <a:prstGeom prst="rect">
            <a:avLst/>
          </a:prstGeom>
          <a:noFill/>
          <a:ln w="9525">
            <a:noFill/>
            <a:miter lim="800000"/>
            <a:headEnd/>
            <a:tailEnd/>
          </a:ln>
          <a:effectLst/>
        </p:spPr>
      </p:pic>
      <p:pic>
        <p:nvPicPr>
          <p:cNvPr id="88069" name="Picture 5"/>
          <p:cNvPicPr>
            <a:picLocks noChangeAspect="1" noChangeArrowheads="1"/>
          </p:cNvPicPr>
          <p:nvPr/>
        </p:nvPicPr>
        <p:blipFill>
          <a:blip r:embed="rId3" cstate="print"/>
          <a:srcRect/>
          <a:stretch>
            <a:fillRect/>
          </a:stretch>
        </p:blipFill>
        <p:spPr bwMode="auto">
          <a:xfrm>
            <a:off x="4386263" y="2854325"/>
            <a:ext cx="4757737" cy="4003675"/>
          </a:xfrm>
          <a:prstGeom prst="rect">
            <a:avLst/>
          </a:prstGeom>
          <a:noFill/>
          <a:ln w="9525">
            <a:noFill/>
            <a:miter lim="800000"/>
            <a:headEnd/>
            <a:tailEnd/>
          </a:ln>
          <a:effectLst/>
        </p:spPr>
      </p:pic>
      <p:sp>
        <p:nvSpPr>
          <p:cNvPr id="88070" name="Text Box 6"/>
          <p:cNvSpPr txBox="1">
            <a:spLocks noChangeArrowheads="1"/>
          </p:cNvSpPr>
          <p:nvPr/>
        </p:nvSpPr>
        <p:spPr bwMode="auto">
          <a:xfrm>
            <a:off x="762000" y="4114800"/>
            <a:ext cx="2286000" cy="641350"/>
          </a:xfrm>
          <a:prstGeom prst="rect">
            <a:avLst/>
          </a:prstGeom>
          <a:noFill/>
          <a:ln w="9525">
            <a:noFill/>
            <a:miter lim="800000"/>
            <a:headEnd/>
            <a:tailEnd/>
          </a:ln>
          <a:effectLst/>
        </p:spPr>
        <p:txBody>
          <a:bodyPr>
            <a:spAutoFit/>
          </a:bodyPr>
          <a:lstStyle/>
          <a:p>
            <a:pPr>
              <a:spcBef>
                <a:spcPct val="50000"/>
              </a:spcBef>
            </a:pPr>
            <a:r>
              <a:rPr lang="en-US"/>
              <a:t>Anal plate = scale just before cloaca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838200" y="381000"/>
            <a:ext cx="73152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Black Racer</a:t>
            </a:r>
            <a:endParaRPr lang="en-US" sz="2400">
              <a:solidFill>
                <a:schemeClr val="tx2"/>
              </a:solidFill>
              <a:latin typeface="Times New Roman" pitchFamily="18" charset="0"/>
            </a:endParaRPr>
          </a:p>
          <a:p>
            <a:pPr algn="ctr" eaLnBrk="1" hangingPunct="1">
              <a:spcBef>
                <a:spcPct val="50000"/>
              </a:spcBef>
            </a:pPr>
            <a:r>
              <a:rPr lang="en-US" sz="2800" i="1">
                <a:latin typeface="Times New Roman" pitchFamily="18" charset="0"/>
              </a:rPr>
              <a:t>Coluber constrictor</a:t>
            </a:r>
          </a:p>
        </p:txBody>
      </p:sp>
      <p:pic>
        <p:nvPicPr>
          <p:cNvPr id="14339" name="Picture 4" descr="bracer"/>
          <p:cNvPicPr>
            <a:picLocks noChangeAspect="1" noChangeArrowheads="1"/>
          </p:cNvPicPr>
          <p:nvPr/>
        </p:nvPicPr>
        <p:blipFill>
          <a:blip r:embed="rId3" cstate="print"/>
          <a:srcRect/>
          <a:stretch>
            <a:fillRect/>
          </a:stretch>
        </p:blipFill>
        <p:spPr bwMode="auto">
          <a:xfrm>
            <a:off x="3352800" y="3048000"/>
            <a:ext cx="5448300" cy="3533775"/>
          </a:xfrm>
          <a:prstGeom prst="rect">
            <a:avLst/>
          </a:prstGeom>
          <a:noFill/>
          <a:ln w="9525">
            <a:noFill/>
            <a:miter lim="800000"/>
            <a:headEnd/>
            <a:tailEnd/>
          </a:ln>
        </p:spPr>
      </p:pic>
      <p:pic>
        <p:nvPicPr>
          <p:cNvPr id="14340" name="Picture 2" descr="constrictor1"/>
          <p:cNvPicPr>
            <a:picLocks noChangeAspect="1" noChangeArrowheads="1"/>
          </p:cNvPicPr>
          <p:nvPr/>
        </p:nvPicPr>
        <p:blipFill>
          <a:blip r:embed="rId4" cstate="print"/>
          <a:srcRect/>
          <a:stretch>
            <a:fillRect/>
          </a:stretch>
        </p:blipFill>
        <p:spPr bwMode="auto">
          <a:xfrm>
            <a:off x="228600" y="2057400"/>
            <a:ext cx="4038600" cy="279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astern rat snake"/>
          <p:cNvPicPr>
            <a:picLocks noChangeAspect="1" noChangeArrowheads="1"/>
          </p:cNvPicPr>
          <p:nvPr/>
        </p:nvPicPr>
        <p:blipFill>
          <a:blip r:embed="rId3" cstate="print"/>
          <a:srcRect/>
          <a:stretch>
            <a:fillRect/>
          </a:stretch>
        </p:blipFill>
        <p:spPr bwMode="auto">
          <a:xfrm>
            <a:off x="4038600" y="3429000"/>
            <a:ext cx="4876800" cy="3006725"/>
          </a:xfrm>
          <a:prstGeom prst="rect">
            <a:avLst/>
          </a:prstGeom>
          <a:noFill/>
          <a:ln w="9525">
            <a:noFill/>
            <a:miter lim="800000"/>
            <a:headEnd/>
            <a:tailEnd/>
          </a:ln>
        </p:spPr>
      </p:pic>
      <p:sp>
        <p:nvSpPr>
          <p:cNvPr id="15363" name="Text Box 3"/>
          <p:cNvSpPr txBox="1">
            <a:spLocks noChangeArrowheads="1"/>
          </p:cNvSpPr>
          <p:nvPr/>
        </p:nvSpPr>
        <p:spPr bwMode="auto">
          <a:xfrm>
            <a:off x="457200" y="304800"/>
            <a:ext cx="82296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Black Rat Snake</a:t>
            </a:r>
            <a:endParaRPr lang="en-US" sz="2400">
              <a:solidFill>
                <a:schemeClr val="tx2"/>
              </a:solidFill>
              <a:latin typeface="Times New Roman" pitchFamily="18" charset="0"/>
            </a:endParaRPr>
          </a:p>
          <a:p>
            <a:pPr algn="ctr" eaLnBrk="1" hangingPunct="1">
              <a:spcBef>
                <a:spcPct val="50000"/>
              </a:spcBef>
            </a:pPr>
            <a:r>
              <a:rPr lang="en-US" sz="2800" i="1">
                <a:latin typeface="Times New Roman" pitchFamily="18" charset="0"/>
              </a:rPr>
              <a:t>Pantherophis obsoletus</a:t>
            </a:r>
          </a:p>
        </p:txBody>
      </p:sp>
      <p:pic>
        <p:nvPicPr>
          <p:cNvPr id="15364" name="Picture 4" descr="blkrat"/>
          <p:cNvPicPr>
            <a:picLocks noChangeAspect="1" noChangeArrowheads="1"/>
          </p:cNvPicPr>
          <p:nvPr/>
        </p:nvPicPr>
        <p:blipFill>
          <a:blip r:embed="rId4" cstate="print"/>
          <a:srcRect/>
          <a:stretch>
            <a:fillRect/>
          </a:stretch>
        </p:blipFill>
        <p:spPr bwMode="auto">
          <a:xfrm>
            <a:off x="381000" y="2057400"/>
            <a:ext cx="361473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685800" y="304800"/>
            <a:ext cx="76962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Eastern Milk Snake</a:t>
            </a:r>
          </a:p>
          <a:p>
            <a:pPr algn="ctr" eaLnBrk="1" hangingPunct="1">
              <a:spcBef>
                <a:spcPct val="50000"/>
              </a:spcBef>
            </a:pPr>
            <a:r>
              <a:rPr lang="en-US" sz="2800" i="1">
                <a:latin typeface="Times New Roman" pitchFamily="18" charset="0"/>
              </a:rPr>
              <a:t>Lampropeltis triangulum</a:t>
            </a:r>
          </a:p>
        </p:txBody>
      </p:sp>
      <p:pic>
        <p:nvPicPr>
          <p:cNvPr id="17411" name="Picture 4" descr="eastern%20milk%20snake"/>
          <p:cNvPicPr>
            <a:picLocks noChangeAspect="1" noChangeArrowheads="1"/>
          </p:cNvPicPr>
          <p:nvPr/>
        </p:nvPicPr>
        <p:blipFill>
          <a:blip r:embed="rId3" cstate="print"/>
          <a:srcRect/>
          <a:stretch>
            <a:fillRect/>
          </a:stretch>
        </p:blipFill>
        <p:spPr bwMode="auto">
          <a:xfrm>
            <a:off x="381000" y="2057400"/>
            <a:ext cx="4343400" cy="3875088"/>
          </a:xfrm>
          <a:prstGeom prst="rect">
            <a:avLst/>
          </a:prstGeom>
          <a:noFill/>
          <a:ln w="9525">
            <a:noFill/>
            <a:miter lim="800000"/>
            <a:headEnd/>
            <a:tailEnd/>
          </a:ln>
        </p:spPr>
      </p:pic>
      <p:pic>
        <p:nvPicPr>
          <p:cNvPr id="17412" name="Picture 2" descr="triangulum"/>
          <p:cNvPicPr>
            <a:picLocks noChangeAspect="1" noChangeArrowheads="1"/>
          </p:cNvPicPr>
          <p:nvPr/>
        </p:nvPicPr>
        <p:blipFill>
          <a:blip r:embed="rId4" cstate="print"/>
          <a:srcRect/>
          <a:stretch>
            <a:fillRect/>
          </a:stretch>
        </p:blipFill>
        <p:spPr bwMode="auto">
          <a:xfrm>
            <a:off x="4419600" y="3587750"/>
            <a:ext cx="4419600" cy="304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N_Water_03_02_S">
            <a:hlinkClick r:id="rId3"/>
          </p:cNvPr>
          <p:cNvPicPr>
            <a:picLocks noChangeAspect="1" noChangeArrowheads="1"/>
          </p:cNvPicPr>
          <p:nvPr/>
        </p:nvPicPr>
        <p:blipFill>
          <a:blip r:embed="rId4" cstate="print"/>
          <a:srcRect/>
          <a:stretch>
            <a:fillRect/>
          </a:stretch>
        </p:blipFill>
        <p:spPr bwMode="auto">
          <a:xfrm>
            <a:off x="4495800" y="3429000"/>
            <a:ext cx="4343400" cy="3184525"/>
          </a:xfrm>
          <a:prstGeom prst="rect">
            <a:avLst/>
          </a:prstGeom>
          <a:noFill/>
          <a:ln w="9525">
            <a:noFill/>
            <a:miter lim="800000"/>
            <a:headEnd/>
            <a:tailEnd/>
          </a:ln>
        </p:spPr>
      </p:pic>
      <p:sp>
        <p:nvSpPr>
          <p:cNvPr id="19459" name="Text Box 4"/>
          <p:cNvSpPr txBox="1">
            <a:spLocks noChangeArrowheads="1"/>
          </p:cNvSpPr>
          <p:nvPr/>
        </p:nvSpPr>
        <p:spPr bwMode="auto">
          <a:xfrm>
            <a:off x="838200" y="228600"/>
            <a:ext cx="7620000" cy="1403350"/>
          </a:xfrm>
          <a:prstGeom prst="rect">
            <a:avLst/>
          </a:prstGeom>
          <a:noFill/>
          <a:ln w="9525">
            <a:noFill/>
            <a:miter lim="800000"/>
            <a:headEnd/>
            <a:tailEnd/>
          </a:ln>
        </p:spPr>
        <p:txBody>
          <a:bodyPr>
            <a:spAutoFit/>
          </a:bodyPr>
          <a:lstStyle/>
          <a:p>
            <a:pPr algn="ctr" eaLnBrk="1" hangingPunct="1"/>
            <a:r>
              <a:rPr lang="en-US" sz="4000">
                <a:solidFill>
                  <a:schemeClr val="tx2"/>
                </a:solidFill>
                <a:latin typeface="Times New Roman" pitchFamily="18" charset="0"/>
              </a:rPr>
              <a:t>Northern Water Snake</a:t>
            </a:r>
            <a:endParaRPr lang="en-US" sz="2400">
              <a:solidFill>
                <a:schemeClr val="tx2"/>
              </a:solidFill>
              <a:latin typeface="Times New Roman" pitchFamily="18" charset="0"/>
            </a:endParaRPr>
          </a:p>
          <a:p>
            <a:pPr algn="ctr" eaLnBrk="1" hangingPunct="1"/>
            <a:endParaRPr lang="en-US">
              <a:latin typeface="Times New Roman" pitchFamily="18" charset="0"/>
            </a:endParaRPr>
          </a:p>
          <a:p>
            <a:pPr algn="ctr" eaLnBrk="1" hangingPunct="1"/>
            <a:r>
              <a:rPr lang="en-US" sz="2800" i="1">
                <a:latin typeface="Times New Roman" pitchFamily="18" charset="0"/>
              </a:rPr>
              <a:t>Nerodia sipedon</a:t>
            </a:r>
          </a:p>
        </p:txBody>
      </p:sp>
      <p:pic>
        <p:nvPicPr>
          <p:cNvPr id="19460" name="Picture 5" descr="nwater"/>
          <p:cNvPicPr>
            <a:picLocks noChangeAspect="1" noChangeArrowheads="1"/>
          </p:cNvPicPr>
          <p:nvPr/>
        </p:nvPicPr>
        <p:blipFill>
          <a:blip r:embed="rId5" cstate="print"/>
          <a:srcRect/>
          <a:stretch>
            <a:fillRect/>
          </a:stretch>
        </p:blipFill>
        <p:spPr bwMode="auto">
          <a:xfrm>
            <a:off x="381000" y="1828800"/>
            <a:ext cx="4495800" cy="304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eptemvittata5"/>
          <p:cNvPicPr>
            <a:picLocks noChangeAspect="1" noChangeArrowheads="1"/>
          </p:cNvPicPr>
          <p:nvPr/>
        </p:nvPicPr>
        <p:blipFill>
          <a:blip r:embed="rId3" cstate="print"/>
          <a:srcRect/>
          <a:stretch>
            <a:fillRect/>
          </a:stretch>
        </p:blipFill>
        <p:spPr bwMode="auto">
          <a:xfrm>
            <a:off x="4267200" y="3429000"/>
            <a:ext cx="4572000" cy="3162300"/>
          </a:xfrm>
          <a:prstGeom prst="rect">
            <a:avLst/>
          </a:prstGeom>
          <a:noFill/>
          <a:ln w="9525">
            <a:noFill/>
            <a:miter lim="800000"/>
            <a:headEnd/>
            <a:tailEnd/>
          </a:ln>
        </p:spPr>
      </p:pic>
      <p:sp>
        <p:nvSpPr>
          <p:cNvPr id="20483" name="Text Box 3"/>
          <p:cNvSpPr txBox="1">
            <a:spLocks noChangeArrowheads="1"/>
          </p:cNvSpPr>
          <p:nvPr/>
        </p:nvSpPr>
        <p:spPr bwMode="auto">
          <a:xfrm>
            <a:off x="762000" y="381000"/>
            <a:ext cx="75438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Queen Snake</a:t>
            </a:r>
            <a:endParaRPr lang="en-US" sz="2400">
              <a:solidFill>
                <a:schemeClr val="tx2"/>
              </a:solidFill>
              <a:latin typeface="Times New Roman" pitchFamily="18" charset="0"/>
            </a:endParaRPr>
          </a:p>
          <a:p>
            <a:pPr algn="ctr" eaLnBrk="1" hangingPunct="1">
              <a:spcBef>
                <a:spcPct val="50000"/>
              </a:spcBef>
            </a:pPr>
            <a:r>
              <a:rPr lang="en-US" sz="2800" i="1">
                <a:latin typeface="Times New Roman" pitchFamily="18" charset="0"/>
              </a:rPr>
              <a:t>Regina septemvittata</a:t>
            </a:r>
          </a:p>
        </p:txBody>
      </p:sp>
      <p:pic>
        <p:nvPicPr>
          <p:cNvPr id="20484" name="Picture 4" descr="queensnk"/>
          <p:cNvPicPr>
            <a:picLocks noChangeAspect="1" noChangeArrowheads="1"/>
          </p:cNvPicPr>
          <p:nvPr/>
        </p:nvPicPr>
        <p:blipFill>
          <a:blip r:embed="rId4" cstate="print"/>
          <a:srcRect/>
          <a:stretch>
            <a:fillRect/>
          </a:stretch>
        </p:blipFill>
        <p:spPr bwMode="auto">
          <a:xfrm>
            <a:off x="228600" y="2209800"/>
            <a:ext cx="4572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sirtalis2"/>
          <p:cNvPicPr>
            <a:picLocks noChangeAspect="1" noChangeArrowheads="1"/>
          </p:cNvPicPr>
          <p:nvPr/>
        </p:nvPicPr>
        <p:blipFill>
          <a:blip r:embed="rId3" cstate="print"/>
          <a:srcRect/>
          <a:stretch>
            <a:fillRect/>
          </a:stretch>
        </p:blipFill>
        <p:spPr bwMode="auto">
          <a:xfrm>
            <a:off x="4267200" y="3429000"/>
            <a:ext cx="4572000" cy="3136900"/>
          </a:xfrm>
          <a:prstGeom prst="rect">
            <a:avLst/>
          </a:prstGeom>
          <a:noFill/>
          <a:ln w="9525">
            <a:noFill/>
            <a:miter lim="800000"/>
            <a:headEnd/>
            <a:tailEnd/>
          </a:ln>
        </p:spPr>
      </p:pic>
      <p:sp>
        <p:nvSpPr>
          <p:cNvPr id="21507" name="Text Box 7"/>
          <p:cNvSpPr txBox="1">
            <a:spLocks noChangeArrowheads="1"/>
          </p:cNvSpPr>
          <p:nvPr/>
        </p:nvSpPr>
        <p:spPr bwMode="auto">
          <a:xfrm>
            <a:off x="914400" y="304800"/>
            <a:ext cx="73914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Eastern Garter Snake</a:t>
            </a:r>
            <a:endParaRPr lang="en-US" sz="2400">
              <a:solidFill>
                <a:schemeClr val="tx2"/>
              </a:solidFill>
              <a:latin typeface="Times New Roman" pitchFamily="18" charset="0"/>
            </a:endParaRPr>
          </a:p>
          <a:p>
            <a:pPr algn="ctr" eaLnBrk="1" hangingPunct="1">
              <a:spcBef>
                <a:spcPct val="50000"/>
              </a:spcBef>
            </a:pPr>
            <a:r>
              <a:rPr lang="en-US" sz="2800" i="1">
                <a:latin typeface="Times New Roman" pitchFamily="18" charset="0"/>
              </a:rPr>
              <a:t>Thamnophis sirtalis</a:t>
            </a:r>
          </a:p>
        </p:txBody>
      </p:sp>
      <p:pic>
        <p:nvPicPr>
          <p:cNvPr id="21508" name="Picture 8" descr="eastern%20plains%20garter"/>
          <p:cNvPicPr>
            <a:picLocks noChangeAspect="1" noChangeArrowheads="1"/>
          </p:cNvPicPr>
          <p:nvPr/>
        </p:nvPicPr>
        <p:blipFill>
          <a:blip r:embed="rId4" cstate="print"/>
          <a:srcRect/>
          <a:stretch>
            <a:fillRect/>
          </a:stretch>
        </p:blipFill>
        <p:spPr bwMode="auto">
          <a:xfrm>
            <a:off x="304800" y="2438400"/>
            <a:ext cx="47545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amnophis_sauritus"/>
          <p:cNvPicPr>
            <a:picLocks noChangeAspect="1" noChangeArrowheads="1"/>
          </p:cNvPicPr>
          <p:nvPr/>
        </p:nvPicPr>
        <p:blipFill>
          <a:blip r:embed="rId3" cstate="print"/>
          <a:srcRect/>
          <a:stretch>
            <a:fillRect/>
          </a:stretch>
        </p:blipFill>
        <p:spPr bwMode="auto">
          <a:xfrm>
            <a:off x="914400" y="1828800"/>
            <a:ext cx="7086600" cy="4721225"/>
          </a:xfrm>
          <a:prstGeom prst="rect">
            <a:avLst/>
          </a:prstGeom>
          <a:noFill/>
          <a:ln w="9525">
            <a:noFill/>
            <a:miter lim="800000"/>
            <a:headEnd/>
            <a:tailEnd/>
          </a:ln>
        </p:spPr>
      </p:pic>
      <p:sp>
        <p:nvSpPr>
          <p:cNvPr id="22531" name="Text Box 3"/>
          <p:cNvSpPr txBox="1">
            <a:spLocks noChangeArrowheads="1"/>
          </p:cNvSpPr>
          <p:nvPr/>
        </p:nvSpPr>
        <p:spPr bwMode="auto">
          <a:xfrm>
            <a:off x="762000" y="228600"/>
            <a:ext cx="73914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Eastern Ribbon Snake</a:t>
            </a:r>
          </a:p>
          <a:p>
            <a:pPr algn="ctr" eaLnBrk="1" hangingPunct="1">
              <a:spcBef>
                <a:spcPct val="50000"/>
              </a:spcBef>
            </a:pPr>
            <a:r>
              <a:rPr lang="en-US" sz="2800" i="1">
                <a:latin typeface="Times New Roman" pitchFamily="18" charset="0"/>
              </a:rPr>
              <a:t>Thamnophis sauritus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762000" y="304800"/>
            <a:ext cx="77724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Common Snapping Turtle</a:t>
            </a:r>
          </a:p>
          <a:p>
            <a:pPr algn="ctr" eaLnBrk="1" hangingPunct="1">
              <a:spcBef>
                <a:spcPct val="50000"/>
              </a:spcBef>
            </a:pPr>
            <a:r>
              <a:rPr lang="en-US" sz="2800" i="1">
                <a:latin typeface="Times New Roman" pitchFamily="18" charset="0"/>
              </a:rPr>
              <a:t>Chelydra serpentina</a:t>
            </a:r>
          </a:p>
        </p:txBody>
      </p:sp>
      <p:pic>
        <p:nvPicPr>
          <p:cNvPr id="4099" name="Picture 7" descr="Snapping_turtle"/>
          <p:cNvPicPr>
            <a:picLocks noChangeAspect="1" noChangeArrowheads="1"/>
          </p:cNvPicPr>
          <p:nvPr/>
        </p:nvPicPr>
        <p:blipFill>
          <a:blip r:embed="rId3" cstate="print"/>
          <a:srcRect/>
          <a:stretch>
            <a:fillRect/>
          </a:stretch>
        </p:blipFill>
        <p:spPr bwMode="auto">
          <a:xfrm>
            <a:off x="4114800" y="3048000"/>
            <a:ext cx="4724400" cy="3506788"/>
          </a:xfrm>
          <a:prstGeom prst="rect">
            <a:avLst/>
          </a:prstGeom>
          <a:noFill/>
          <a:ln w="9525">
            <a:noFill/>
            <a:miter lim="800000"/>
            <a:headEnd/>
            <a:tailEnd/>
          </a:ln>
        </p:spPr>
      </p:pic>
      <p:pic>
        <p:nvPicPr>
          <p:cNvPr id="4100" name="Picture 4" descr="snapj1_03"/>
          <p:cNvPicPr>
            <a:picLocks noChangeAspect="1" noChangeArrowheads="1"/>
          </p:cNvPicPr>
          <p:nvPr/>
        </p:nvPicPr>
        <p:blipFill>
          <a:blip r:embed="rId4" cstate="print"/>
          <a:srcRect/>
          <a:stretch>
            <a:fillRect/>
          </a:stretch>
        </p:blipFill>
        <p:spPr bwMode="auto">
          <a:xfrm>
            <a:off x="228600" y="1981200"/>
            <a:ext cx="3962400" cy="297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mooth green snake"/>
          <p:cNvPicPr>
            <a:picLocks noChangeAspect="1" noChangeArrowheads="1"/>
          </p:cNvPicPr>
          <p:nvPr/>
        </p:nvPicPr>
        <p:blipFill>
          <a:blip r:embed="rId3" cstate="print"/>
          <a:srcRect/>
          <a:stretch>
            <a:fillRect/>
          </a:stretch>
        </p:blipFill>
        <p:spPr bwMode="auto">
          <a:xfrm>
            <a:off x="685800" y="1905000"/>
            <a:ext cx="7924800" cy="4706938"/>
          </a:xfrm>
          <a:prstGeom prst="rect">
            <a:avLst/>
          </a:prstGeom>
          <a:noFill/>
          <a:ln w="9525">
            <a:noFill/>
            <a:miter lim="800000"/>
            <a:headEnd/>
            <a:tailEnd/>
          </a:ln>
        </p:spPr>
      </p:pic>
      <p:sp>
        <p:nvSpPr>
          <p:cNvPr id="23555" name="Text Box 3"/>
          <p:cNvSpPr txBox="1">
            <a:spLocks noChangeArrowheads="1"/>
          </p:cNvSpPr>
          <p:nvPr/>
        </p:nvSpPr>
        <p:spPr bwMode="auto">
          <a:xfrm>
            <a:off x="685800" y="304800"/>
            <a:ext cx="7924800" cy="1343025"/>
          </a:xfrm>
          <a:prstGeom prst="rect">
            <a:avLst/>
          </a:prstGeom>
          <a:noFill/>
          <a:ln w="9525">
            <a:noFill/>
            <a:miter lim="800000"/>
            <a:headEnd/>
            <a:tailEnd/>
          </a:ln>
        </p:spPr>
        <p:txBody>
          <a:bodyPr>
            <a:spAutoFit/>
          </a:bodyPr>
          <a:lstStyle/>
          <a:p>
            <a:pPr algn="ctr" eaLnBrk="1" hangingPunct="1">
              <a:spcBef>
                <a:spcPct val="50000"/>
              </a:spcBef>
            </a:pPr>
            <a:r>
              <a:rPr lang="en-US" sz="4000" dirty="0">
                <a:solidFill>
                  <a:schemeClr val="tx2"/>
                </a:solidFill>
                <a:latin typeface="Times New Roman" pitchFamily="18" charset="0"/>
              </a:rPr>
              <a:t>Smooth Green Snake</a:t>
            </a:r>
          </a:p>
          <a:p>
            <a:pPr algn="ctr" eaLnBrk="1" hangingPunct="1">
              <a:spcBef>
                <a:spcPct val="50000"/>
              </a:spcBef>
            </a:pPr>
            <a:r>
              <a:rPr lang="en-US" sz="2800" i="1" dirty="0" err="1" smtClean="0">
                <a:latin typeface="Times New Roman" pitchFamily="18" charset="0"/>
              </a:rPr>
              <a:t>Liochlorophis</a:t>
            </a:r>
            <a:r>
              <a:rPr lang="en-US" sz="2800" i="1" dirty="0" smtClean="0">
                <a:latin typeface="Times New Roman" pitchFamily="18" charset="0"/>
              </a:rPr>
              <a:t> </a:t>
            </a:r>
            <a:r>
              <a:rPr lang="en-US" sz="2800" i="1" dirty="0" err="1" smtClean="0">
                <a:latin typeface="Times New Roman" pitchFamily="18" charset="0"/>
              </a:rPr>
              <a:t>vernalis</a:t>
            </a:r>
            <a:endParaRPr lang="en-US" sz="2800" i="1" dirty="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toreria_dekayi"/>
          <p:cNvPicPr>
            <a:picLocks noChangeAspect="1" noChangeArrowheads="1"/>
          </p:cNvPicPr>
          <p:nvPr/>
        </p:nvPicPr>
        <p:blipFill>
          <a:blip r:embed="rId3" cstate="print"/>
          <a:srcRect/>
          <a:stretch>
            <a:fillRect/>
          </a:stretch>
        </p:blipFill>
        <p:spPr bwMode="auto">
          <a:xfrm>
            <a:off x="1066800" y="1828800"/>
            <a:ext cx="7086600" cy="4722813"/>
          </a:xfrm>
          <a:prstGeom prst="rect">
            <a:avLst/>
          </a:prstGeom>
          <a:noFill/>
          <a:ln w="9525">
            <a:noFill/>
            <a:miter lim="800000"/>
            <a:headEnd/>
            <a:tailEnd/>
          </a:ln>
        </p:spPr>
      </p:pic>
      <p:sp>
        <p:nvSpPr>
          <p:cNvPr id="24579" name="Text Box 3"/>
          <p:cNvSpPr txBox="1">
            <a:spLocks noChangeArrowheads="1"/>
          </p:cNvSpPr>
          <p:nvPr/>
        </p:nvSpPr>
        <p:spPr bwMode="auto">
          <a:xfrm>
            <a:off x="1066800" y="228600"/>
            <a:ext cx="69342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Midland Brown Snake</a:t>
            </a:r>
          </a:p>
          <a:p>
            <a:pPr algn="ctr" eaLnBrk="1" hangingPunct="1">
              <a:spcBef>
                <a:spcPct val="50000"/>
              </a:spcBef>
            </a:pPr>
            <a:r>
              <a:rPr lang="en-US" sz="2800" i="1">
                <a:latin typeface="Times New Roman" pitchFamily="18" charset="0"/>
              </a:rPr>
              <a:t>Storeria dekayi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occipitomaculata2"/>
          <p:cNvPicPr>
            <a:picLocks noChangeAspect="1" noChangeArrowheads="1"/>
          </p:cNvPicPr>
          <p:nvPr/>
        </p:nvPicPr>
        <p:blipFill>
          <a:blip r:embed="rId3" cstate="print"/>
          <a:srcRect/>
          <a:stretch>
            <a:fillRect/>
          </a:stretch>
        </p:blipFill>
        <p:spPr bwMode="auto">
          <a:xfrm>
            <a:off x="1752600" y="1905000"/>
            <a:ext cx="5410200" cy="4740275"/>
          </a:xfrm>
          <a:prstGeom prst="rect">
            <a:avLst/>
          </a:prstGeom>
          <a:noFill/>
          <a:ln w="9525">
            <a:noFill/>
            <a:miter lim="800000"/>
            <a:headEnd/>
            <a:tailEnd/>
          </a:ln>
        </p:spPr>
      </p:pic>
      <p:sp>
        <p:nvSpPr>
          <p:cNvPr id="25603" name="Text Box 3"/>
          <p:cNvSpPr txBox="1">
            <a:spLocks noChangeArrowheads="1"/>
          </p:cNvSpPr>
          <p:nvPr/>
        </p:nvSpPr>
        <p:spPr bwMode="auto">
          <a:xfrm>
            <a:off x="1219200" y="304800"/>
            <a:ext cx="64008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Northern Redbelly Snake</a:t>
            </a:r>
          </a:p>
          <a:p>
            <a:pPr algn="ctr" eaLnBrk="1" hangingPunct="1">
              <a:spcBef>
                <a:spcPct val="50000"/>
              </a:spcBef>
            </a:pPr>
            <a:r>
              <a:rPr lang="en-US" sz="2800" i="1">
                <a:latin typeface="Times New Roman" pitchFamily="18" charset="0"/>
              </a:rPr>
              <a:t>Storeria occipitomaculata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990600" y="304800"/>
            <a:ext cx="68580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Northern Ringneck Snake</a:t>
            </a:r>
            <a:endParaRPr lang="en-US" sz="2400">
              <a:solidFill>
                <a:schemeClr val="tx2"/>
              </a:solidFill>
              <a:latin typeface="Times New Roman" pitchFamily="18" charset="0"/>
            </a:endParaRPr>
          </a:p>
          <a:p>
            <a:pPr algn="ctr" eaLnBrk="1" hangingPunct="1">
              <a:spcBef>
                <a:spcPct val="50000"/>
              </a:spcBef>
            </a:pPr>
            <a:r>
              <a:rPr lang="en-US" sz="2800" i="1">
                <a:latin typeface="Times New Roman" pitchFamily="18" charset="0"/>
              </a:rPr>
              <a:t>Diadophis  punctatus</a:t>
            </a:r>
          </a:p>
        </p:txBody>
      </p:sp>
      <p:pic>
        <p:nvPicPr>
          <p:cNvPr id="26627" name="Picture 4" descr="nring"/>
          <p:cNvPicPr>
            <a:picLocks noChangeAspect="1" noChangeArrowheads="1"/>
          </p:cNvPicPr>
          <p:nvPr/>
        </p:nvPicPr>
        <p:blipFill>
          <a:blip r:embed="rId3" cstate="print"/>
          <a:srcRect/>
          <a:stretch>
            <a:fillRect/>
          </a:stretch>
        </p:blipFill>
        <p:spPr bwMode="auto">
          <a:xfrm>
            <a:off x="4343400" y="3352800"/>
            <a:ext cx="4546600" cy="3262313"/>
          </a:xfrm>
          <a:prstGeom prst="rect">
            <a:avLst/>
          </a:prstGeom>
          <a:noFill/>
          <a:ln w="9525">
            <a:noFill/>
            <a:miter lim="800000"/>
            <a:headEnd/>
            <a:tailEnd/>
          </a:ln>
        </p:spPr>
      </p:pic>
      <p:pic>
        <p:nvPicPr>
          <p:cNvPr id="26628" name="Picture 2" descr="Ring neck snake"/>
          <p:cNvPicPr>
            <a:picLocks noChangeAspect="1" noChangeArrowheads="1"/>
          </p:cNvPicPr>
          <p:nvPr/>
        </p:nvPicPr>
        <p:blipFill>
          <a:blip r:embed="rId4" cstate="print"/>
          <a:srcRect/>
          <a:stretch>
            <a:fillRect/>
          </a:stretch>
        </p:blipFill>
        <p:spPr bwMode="auto">
          <a:xfrm>
            <a:off x="304800" y="1828800"/>
            <a:ext cx="4419600" cy="366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worm snake"/>
          <p:cNvPicPr>
            <a:picLocks noChangeAspect="1" noChangeArrowheads="1"/>
          </p:cNvPicPr>
          <p:nvPr/>
        </p:nvPicPr>
        <p:blipFill>
          <a:blip r:embed="rId3" cstate="print"/>
          <a:srcRect/>
          <a:stretch>
            <a:fillRect/>
          </a:stretch>
        </p:blipFill>
        <p:spPr bwMode="auto">
          <a:xfrm>
            <a:off x="4114800" y="3352800"/>
            <a:ext cx="4724400" cy="3149600"/>
          </a:xfrm>
          <a:prstGeom prst="rect">
            <a:avLst/>
          </a:prstGeom>
          <a:noFill/>
          <a:ln w="9525">
            <a:noFill/>
            <a:miter lim="800000"/>
            <a:headEnd/>
            <a:tailEnd/>
          </a:ln>
        </p:spPr>
      </p:pic>
      <p:sp>
        <p:nvSpPr>
          <p:cNvPr id="27651" name="Text Box 4"/>
          <p:cNvSpPr txBox="1">
            <a:spLocks noChangeArrowheads="1"/>
          </p:cNvSpPr>
          <p:nvPr/>
        </p:nvSpPr>
        <p:spPr bwMode="auto">
          <a:xfrm>
            <a:off x="2362200" y="228600"/>
            <a:ext cx="40386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Worm Snake</a:t>
            </a:r>
          </a:p>
          <a:p>
            <a:pPr algn="ctr" eaLnBrk="1" hangingPunct="1">
              <a:spcBef>
                <a:spcPct val="50000"/>
              </a:spcBef>
            </a:pPr>
            <a:r>
              <a:rPr lang="en-US" sz="2800" i="1">
                <a:latin typeface="Times New Roman" pitchFamily="18" charset="0"/>
              </a:rPr>
              <a:t>Carphophis amoenus</a:t>
            </a:r>
          </a:p>
        </p:txBody>
      </p:sp>
      <p:pic>
        <p:nvPicPr>
          <p:cNvPr id="27652" name="Picture 5" descr="eastern%20worm%20snake"/>
          <p:cNvPicPr>
            <a:picLocks noChangeAspect="1" noChangeArrowheads="1"/>
          </p:cNvPicPr>
          <p:nvPr/>
        </p:nvPicPr>
        <p:blipFill>
          <a:blip r:embed="rId4" cstate="print"/>
          <a:srcRect/>
          <a:stretch>
            <a:fillRect/>
          </a:stretch>
        </p:blipFill>
        <p:spPr bwMode="auto">
          <a:xfrm>
            <a:off x="381000" y="1981200"/>
            <a:ext cx="4572000" cy="285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609600" y="304800"/>
            <a:ext cx="80772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Northern Copperhead</a:t>
            </a:r>
          </a:p>
          <a:p>
            <a:pPr algn="ctr" eaLnBrk="1" hangingPunct="1">
              <a:spcBef>
                <a:spcPct val="50000"/>
              </a:spcBef>
            </a:pPr>
            <a:r>
              <a:rPr lang="en-US" sz="2800" i="1">
                <a:latin typeface="Times New Roman" pitchFamily="18" charset="0"/>
              </a:rPr>
              <a:t>Agkistrodon contrtrix</a:t>
            </a:r>
          </a:p>
        </p:txBody>
      </p:sp>
      <p:pic>
        <p:nvPicPr>
          <p:cNvPr id="28675" name="Picture 4" descr="northern%20copperhead"/>
          <p:cNvPicPr>
            <a:picLocks noChangeAspect="1" noChangeArrowheads="1"/>
          </p:cNvPicPr>
          <p:nvPr/>
        </p:nvPicPr>
        <p:blipFill>
          <a:blip r:embed="rId3" cstate="print"/>
          <a:srcRect/>
          <a:stretch>
            <a:fillRect/>
          </a:stretch>
        </p:blipFill>
        <p:spPr bwMode="auto">
          <a:xfrm>
            <a:off x="457200" y="1981200"/>
            <a:ext cx="4572000" cy="3730625"/>
          </a:xfrm>
          <a:prstGeom prst="rect">
            <a:avLst/>
          </a:prstGeom>
          <a:noFill/>
          <a:ln w="9525">
            <a:noFill/>
            <a:miter lim="800000"/>
            <a:headEnd/>
            <a:tailEnd/>
          </a:ln>
        </p:spPr>
      </p:pic>
      <p:pic>
        <p:nvPicPr>
          <p:cNvPr id="28676" name="Picture 2" descr="copper head"/>
          <p:cNvPicPr>
            <a:picLocks noChangeAspect="1" noChangeArrowheads="1"/>
          </p:cNvPicPr>
          <p:nvPr/>
        </p:nvPicPr>
        <p:blipFill>
          <a:blip r:embed="rId4" cstate="print"/>
          <a:srcRect/>
          <a:stretch>
            <a:fillRect/>
          </a:stretch>
        </p:blipFill>
        <p:spPr bwMode="auto">
          <a:xfrm>
            <a:off x="4419600" y="4029075"/>
            <a:ext cx="4419600"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Timber rattle snake"/>
          <p:cNvPicPr>
            <a:picLocks noChangeAspect="1" noChangeArrowheads="1"/>
          </p:cNvPicPr>
          <p:nvPr/>
        </p:nvPicPr>
        <p:blipFill>
          <a:blip r:embed="rId3" cstate="print"/>
          <a:srcRect/>
          <a:stretch>
            <a:fillRect/>
          </a:stretch>
        </p:blipFill>
        <p:spPr bwMode="auto">
          <a:xfrm>
            <a:off x="762000" y="1905000"/>
            <a:ext cx="7543800" cy="4651375"/>
          </a:xfrm>
          <a:prstGeom prst="rect">
            <a:avLst/>
          </a:prstGeom>
          <a:noFill/>
          <a:ln w="9525">
            <a:noFill/>
            <a:miter lim="800000"/>
            <a:headEnd/>
            <a:tailEnd/>
          </a:ln>
        </p:spPr>
      </p:pic>
      <p:sp>
        <p:nvSpPr>
          <p:cNvPr id="29699" name="Text Box 5"/>
          <p:cNvSpPr txBox="1">
            <a:spLocks noChangeArrowheads="1"/>
          </p:cNvSpPr>
          <p:nvPr/>
        </p:nvSpPr>
        <p:spPr bwMode="auto">
          <a:xfrm>
            <a:off x="685800" y="228600"/>
            <a:ext cx="76200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Timber Rattlesnake</a:t>
            </a:r>
          </a:p>
          <a:p>
            <a:pPr algn="ctr" eaLnBrk="1" hangingPunct="1">
              <a:spcBef>
                <a:spcPct val="50000"/>
              </a:spcBef>
            </a:pPr>
            <a:r>
              <a:rPr lang="en-US" sz="2800" i="1">
                <a:latin typeface="Times New Roman" pitchFamily="18" charset="0"/>
              </a:rPr>
              <a:t>Crotalus horridus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brake5"/>
          <p:cNvPicPr>
            <a:picLocks noChangeAspect="1" noChangeArrowheads="1"/>
          </p:cNvPicPr>
          <p:nvPr/>
        </p:nvPicPr>
        <p:blipFill>
          <a:blip r:embed="rId3" cstate="print"/>
          <a:srcRect/>
          <a:stretch>
            <a:fillRect/>
          </a:stretch>
        </p:blipFill>
        <p:spPr bwMode="auto">
          <a:xfrm>
            <a:off x="609600" y="228600"/>
            <a:ext cx="8001000" cy="645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838200" y="228600"/>
            <a:ext cx="73152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Eastern Massasauga Rattlesnake</a:t>
            </a:r>
          </a:p>
          <a:p>
            <a:pPr algn="ctr" eaLnBrk="1" hangingPunct="1">
              <a:spcBef>
                <a:spcPct val="50000"/>
              </a:spcBef>
            </a:pPr>
            <a:r>
              <a:rPr lang="en-US" sz="2800" i="1">
                <a:latin typeface="Times New Roman" pitchFamily="18" charset="0"/>
              </a:rPr>
              <a:t>Sistrurus catenatus</a:t>
            </a:r>
          </a:p>
        </p:txBody>
      </p:sp>
      <p:pic>
        <p:nvPicPr>
          <p:cNvPr id="31747" name="Picture 5" descr="19"/>
          <p:cNvPicPr>
            <a:picLocks noChangeAspect="1" noChangeArrowheads="1"/>
          </p:cNvPicPr>
          <p:nvPr/>
        </p:nvPicPr>
        <p:blipFill>
          <a:blip r:embed="rId3" cstate="print"/>
          <a:srcRect/>
          <a:stretch>
            <a:fillRect/>
          </a:stretch>
        </p:blipFill>
        <p:spPr bwMode="auto">
          <a:xfrm>
            <a:off x="1828800" y="1828800"/>
            <a:ext cx="5562600" cy="479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304800"/>
            <a:ext cx="7772400" cy="1371600"/>
          </a:xfrm>
        </p:spPr>
        <p:txBody>
          <a:bodyPr/>
          <a:lstStyle/>
          <a:p>
            <a:pPr eaLnBrk="1" hangingPunct="1">
              <a:defRPr/>
            </a:pPr>
            <a:r>
              <a:rPr lang="en-US" sz="4800" smtClean="0"/>
              <a:t>Other Ohio Snakes</a:t>
            </a:r>
            <a:r>
              <a:rPr lang="en-US" smtClean="0"/>
              <a:t/>
            </a:r>
            <a:br>
              <a:rPr lang="en-US" smtClean="0"/>
            </a:br>
            <a:r>
              <a:rPr lang="en-US" sz="3200" smtClean="0">
                <a:solidFill>
                  <a:schemeClr val="tx1"/>
                </a:solidFill>
              </a:rPr>
              <a:t>Not in our collection</a:t>
            </a:r>
            <a:endParaRPr lang="en-US" smtClean="0">
              <a:solidFill>
                <a:schemeClr val="tx1"/>
              </a:solidFill>
            </a:endParaRPr>
          </a:p>
        </p:txBody>
      </p:sp>
      <p:sp>
        <p:nvSpPr>
          <p:cNvPr id="72707" name="Rectangle 3"/>
          <p:cNvSpPr>
            <a:spLocks noGrp="1" noChangeArrowheads="1"/>
          </p:cNvSpPr>
          <p:nvPr>
            <p:ph type="body" idx="1"/>
          </p:nvPr>
        </p:nvSpPr>
        <p:spPr>
          <a:xfrm>
            <a:off x="0" y="2362200"/>
            <a:ext cx="8763000" cy="3810000"/>
          </a:xfrm>
        </p:spPr>
        <p:txBody>
          <a:bodyPr/>
          <a:lstStyle/>
          <a:p>
            <a:pPr eaLnBrk="1" hangingPunct="1">
              <a:defRPr/>
            </a:pPr>
            <a:r>
              <a:rPr lang="en-US" sz="2800" smtClean="0"/>
              <a:t>Butler’s Garter Snake – </a:t>
            </a:r>
            <a:r>
              <a:rPr lang="en-US" sz="2800" i="1" smtClean="0"/>
              <a:t>Thamnophis butleri</a:t>
            </a:r>
            <a:r>
              <a:rPr lang="en-US" sz="2800" smtClean="0"/>
              <a:t> </a:t>
            </a:r>
          </a:p>
          <a:p>
            <a:pPr eaLnBrk="1" hangingPunct="1">
              <a:defRPr/>
            </a:pPr>
            <a:r>
              <a:rPr lang="en-US" sz="2800" smtClean="0"/>
              <a:t>Rough Green Snake – </a:t>
            </a:r>
            <a:r>
              <a:rPr lang="en-US" sz="2800" i="1" smtClean="0"/>
              <a:t>Opheodrys aestivus</a:t>
            </a:r>
            <a:r>
              <a:rPr lang="en-US" sz="2800" smtClean="0"/>
              <a:t> </a:t>
            </a:r>
          </a:p>
          <a:p>
            <a:pPr eaLnBrk="1" hangingPunct="1">
              <a:defRPr/>
            </a:pPr>
            <a:r>
              <a:rPr lang="en-US" sz="2800" smtClean="0"/>
              <a:t>Black Kingsnake – </a:t>
            </a:r>
            <a:r>
              <a:rPr lang="en-US" sz="2800" i="1" smtClean="0"/>
              <a:t>Lampropeltis getulus</a:t>
            </a:r>
            <a:r>
              <a:rPr lang="en-US" sz="2800" smtClean="0"/>
              <a:t> </a:t>
            </a:r>
          </a:p>
          <a:p>
            <a:pPr eaLnBrk="1" hangingPunct="1">
              <a:defRPr/>
            </a:pPr>
            <a:r>
              <a:rPr lang="en-US" sz="2800" smtClean="0"/>
              <a:t>Kirtland’s Snake – </a:t>
            </a:r>
            <a:r>
              <a:rPr lang="en-US" sz="2800" i="1" smtClean="0"/>
              <a:t>Clonophis kirtlandii</a:t>
            </a:r>
            <a:r>
              <a:rPr lang="en-US" sz="2800" smtClean="0"/>
              <a:t> </a:t>
            </a:r>
          </a:p>
          <a:p>
            <a:pPr eaLnBrk="1" hangingPunct="1">
              <a:defRPr/>
            </a:pPr>
            <a:r>
              <a:rPr lang="en-US" sz="2800" smtClean="0"/>
              <a:t>Smooth Earth Snake – </a:t>
            </a:r>
            <a:r>
              <a:rPr lang="en-US" sz="2800" i="1" smtClean="0"/>
              <a:t>Virginia valeriae</a:t>
            </a:r>
            <a:r>
              <a:rPr lang="en-US" sz="2800" smtClean="0"/>
              <a:t> </a:t>
            </a:r>
          </a:p>
          <a:p>
            <a:pPr eaLnBrk="1" hangingPunct="1">
              <a:defRPr/>
            </a:pPr>
            <a:r>
              <a:rPr lang="en-US" sz="2800" smtClean="0"/>
              <a:t>Copperbelly Water Snake – </a:t>
            </a:r>
            <a:r>
              <a:rPr lang="en-US" sz="2800" i="1" smtClean="0"/>
              <a:t>Nerodia erythrogaster</a:t>
            </a:r>
            <a:r>
              <a:rPr lang="en-US" sz="2800" smtClean="0"/>
              <a:t> </a:t>
            </a:r>
          </a:p>
          <a:p>
            <a:pPr eaLnBrk="1" hangingPunct="1">
              <a:defRPr/>
            </a:pPr>
            <a:r>
              <a:rPr lang="en-US" sz="2800" smtClean="0"/>
              <a:t>Lake Erie Water Snake - </a:t>
            </a:r>
            <a:r>
              <a:rPr lang="en-US" sz="2800" i="1" smtClean="0"/>
              <a:t>Nerodia s. insularum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ainted turtle 3"/>
          <p:cNvPicPr>
            <a:picLocks noChangeAspect="1" noChangeArrowheads="1"/>
          </p:cNvPicPr>
          <p:nvPr/>
        </p:nvPicPr>
        <p:blipFill>
          <a:blip r:embed="rId3" cstate="print"/>
          <a:srcRect/>
          <a:stretch>
            <a:fillRect/>
          </a:stretch>
        </p:blipFill>
        <p:spPr bwMode="auto">
          <a:xfrm>
            <a:off x="4800600" y="3886200"/>
            <a:ext cx="4038600" cy="2692400"/>
          </a:xfrm>
          <a:prstGeom prst="rect">
            <a:avLst/>
          </a:prstGeom>
          <a:noFill/>
          <a:ln w="9525">
            <a:noFill/>
            <a:miter lim="800000"/>
            <a:headEnd/>
            <a:tailEnd/>
          </a:ln>
        </p:spPr>
      </p:pic>
      <p:sp>
        <p:nvSpPr>
          <p:cNvPr id="5123" name="Text Box 7"/>
          <p:cNvSpPr txBox="1">
            <a:spLocks noChangeArrowheads="1"/>
          </p:cNvSpPr>
          <p:nvPr/>
        </p:nvSpPr>
        <p:spPr bwMode="auto">
          <a:xfrm>
            <a:off x="1676400" y="228600"/>
            <a:ext cx="55626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Midland Painted Turtle</a:t>
            </a:r>
            <a:endParaRPr lang="en-US" sz="2400">
              <a:solidFill>
                <a:schemeClr val="tx2"/>
              </a:solidFill>
              <a:latin typeface="Times New Roman" pitchFamily="18" charset="0"/>
            </a:endParaRPr>
          </a:p>
          <a:p>
            <a:pPr algn="ctr" eaLnBrk="1" hangingPunct="1">
              <a:spcBef>
                <a:spcPct val="50000"/>
              </a:spcBef>
            </a:pPr>
            <a:r>
              <a:rPr lang="en-US" sz="2800" i="1">
                <a:latin typeface="Times New Roman" pitchFamily="18" charset="0"/>
              </a:rPr>
              <a:t>Chrysemys picta</a:t>
            </a:r>
          </a:p>
        </p:txBody>
      </p:sp>
      <p:pic>
        <p:nvPicPr>
          <p:cNvPr id="5124" name="Picture 10" descr="Painted_turtle_S">
            <a:hlinkClick r:id="rId4"/>
          </p:cNvPr>
          <p:cNvPicPr>
            <a:picLocks noChangeAspect="1" noChangeArrowheads="1"/>
          </p:cNvPicPr>
          <p:nvPr/>
        </p:nvPicPr>
        <p:blipFill>
          <a:blip r:embed="rId5" cstate="print"/>
          <a:srcRect/>
          <a:stretch>
            <a:fillRect/>
          </a:stretch>
        </p:blipFill>
        <p:spPr bwMode="auto">
          <a:xfrm>
            <a:off x="304800" y="1981200"/>
            <a:ext cx="472440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ence lizard"/>
          <p:cNvPicPr>
            <a:picLocks noChangeAspect="1" noChangeArrowheads="1"/>
          </p:cNvPicPr>
          <p:nvPr/>
        </p:nvPicPr>
        <p:blipFill>
          <a:blip r:embed="rId3" cstate="print">
            <a:lum bright="-12000" contrast="6000"/>
          </a:blip>
          <a:srcRect/>
          <a:stretch>
            <a:fillRect/>
          </a:stretch>
        </p:blipFill>
        <p:spPr bwMode="auto">
          <a:xfrm>
            <a:off x="304800" y="1981200"/>
            <a:ext cx="4419600" cy="2946400"/>
          </a:xfrm>
          <a:prstGeom prst="rect">
            <a:avLst/>
          </a:prstGeom>
          <a:noFill/>
          <a:ln w="9525">
            <a:noFill/>
            <a:miter lim="800000"/>
            <a:headEnd/>
            <a:tailEnd/>
          </a:ln>
        </p:spPr>
      </p:pic>
      <p:pic>
        <p:nvPicPr>
          <p:cNvPr id="33795" name="Picture 3" descr="hyacynthus"/>
          <p:cNvPicPr>
            <a:picLocks noChangeAspect="1" noChangeArrowheads="1"/>
          </p:cNvPicPr>
          <p:nvPr/>
        </p:nvPicPr>
        <p:blipFill>
          <a:blip r:embed="rId4" cstate="print"/>
          <a:srcRect/>
          <a:stretch>
            <a:fillRect/>
          </a:stretch>
        </p:blipFill>
        <p:spPr bwMode="auto">
          <a:xfrm>
            <a:off x="4495800" y="2311400"/>
            <a:ext cx="4419600" cy="4273550"/>
          </a:xfrm>
          <a:prstGeom prst="rect">
            <a:avLst/>
          </a:prstGeom>
          <a:noFill/>
          <a:ln w="9525">
            <a:noFill/>
            <a:miter lim="800000"/>
            <a:headEnd/>
            <a:tailEnd/>
          </a:ln>
        </p:spPr>
      </p:pic>
      <p:sp>
        <p:nvSpPr>
          <p:cNvPr id="33796" name="Text Box 4"/>
          <p:cNvSpPr txBox="1">
            <a:spLocks noChangeArrowheads="1"/>
          </p:cNvSpPr>
          <p:nvPr/>
        </p:nvSpPr>
        <p:spPr bwMode="auto">
          <a:xfrm>
            <a:off x="304800" y="304800"/>
            <a:ext cx="84582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Northern Fence Lizard</a:t>
            </a:r>
          </a:p>
          <a:p>
            <a:pPr algn="ctr" eaLnBrk="1" hangingPunct="1">
              <a:spcBef>
                <a:spcPct val="50000"/>
              </a:spcBef>
            </a:pPr>
            <a:r>
              <a:rPr lang="en-US" sz="2800" i="1">
                <a:latin typeface="Times New Roman" pitchFamily="18" charset="0"/>
              </a:rPr>
              <a:t>Sceloporus undulatus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5 lined skink"/>
          <p:cNvPicPr>
            <a:picLocks noChangeAspect="1" noChangeArrowheads="1"/>
          </p:cNvPicPr>
          <p:nvPr/>
        </p:nvPicPr>
        <p:blipFill>
          <a:blip r:embed="rId3" cstate="print"/>
          <a:srcRect/>
          <a:stretch>
            <a:fillRect/>
          </a:stretch>
        </p:blipFill>
        <p:spPr bwMode="auto">
          <a:xfrm>
            <a:off x="381000" y="2133600"/>
            <a:ext cx="4419600" cy="3592513"/>
          </a:xfrm>
          <a:prstGeom prst="rect">
            <a:avLst/>
          </a:prstGeom>
          <a:noFill/>
          <a:ln w="9525">
            <a:noFill/>
            <a:miter lim="800000"/>
            <a:headEnd/>
            <a:tailEnd/>
          </a:ln>
        </p:spPr>
      </p:pic>
      <p:sp>
        <p:nvSpPr>
          <p:cNvPr id="35843" name="Text Box 3"/>
          <p:cNvSpPr txBox="1">
            <a:spLocks noChangeArrowheads="1"/>
          </p:cNvSpPr>
          <p:nvPr/>
        </p:nvSpPr>
        <p:spPr bwMode="auto">
          <a:xfrm>
            <a:off x="1371600" y="381000"/>
            <a:ext cx="6553200" cy="1343025"/>
          </a:xfrm>
          <a:prstGeom prst="rect">
            <a:avLst/>
          </a:prstGeom>
          <a:noFill/>
          <a:ln w="9525">
            <a:noFill/>
            <a:miter lim="800000"/>
            <a:headEnd/>
            <a:tailEnd/>
          </a:ln>
        </p:spPr>
        <p:txBody>
          <a:bodyPr>
            <a:spAutoFit/>
          </a:bodyPr>
          <a:lstStyle/>
          <a:p>
            <a:pPr algn="ctr" eaLnBrk="1" hangingPunct="1">
              <a:spcBef>
                <a:spcPct val="50000"/>
              </a:spcBef>
            </a:pPr>
            <a:r>
              <a:rPr lang="en-US" sz="4000" dirty="0">
                <a:solidFill>
                  <a:schemeClr val="tx2"/>
                </a:solidFill>
                <a:latin typeface="Times New Roman" pitchFamily="18" charset="0"/>
              </a:rPr>
              <a:t>Five-lined Skink</a:t>
            </a:r>
          </a:p>
          <a:p>
            <a:pPr algn="ctr" eaLnBrk="1" hangingPunct="1">
              <a:spcBef>
                <a:spcPct val="50000"/>
              </a:spcBef>
            </a:pPr>
            <a:r>
              <a:rPr lang="en-US" sz="2800" i="1" dirty="0" err="1" smtClean="0">
                <a:latin typeface="Times New Roman" pitchFamily="18" charset="0"/>
              </a:rPr>
              <a:t>Pletiodon</a:t>
            </a:r>
            <a:r>
              <a:rPr lang="en-US" sz="2800" i="1" dirty="0" smtClean="0">
                <a:latin typeface="Times New Roman" pitchFamily="18" charset="0"/>
              </a:rPr>
              <a:t> </a:t>
            </a:r>
            <a:r>
              <a:rPr lang="en-US" sz="2800" i="1" dirty="0" err="1" smtClean="0">
                <a:latin typeface="Times New Roman" pitchFamily="18" charset="0"/>
              </a:rPr>
              <a:t>fasciatus</a:t>
            </a:r>
            <a:endParaRPr lang="en-US" sz="2800" i="1" dirty="0">
              <a:latin typeface="Times New Roman" pitchFamily="18" charset="0"/>
            </a:endParaRPr>
          </a:p>
        </p:txBody>
      </p:sp>
      <p:pic>
        <p:nvPicPr>
          <p:cNvPr id="35844" name="Picture 4" descr="fvlned"/>
          <p:cNvPicPr>
            <a:picLocks noChangeAspect="1" noChangeArrowheads="1"/>
          </p:cNvPicPr>
          <p:nvPr/>
        </p:nvPicPr>
        <p:blipFill>
          <a:blip r:embed="rId4" cstate="print"/>
          <a:srcRect/>
          <a:stretch>
            <a:fillRect/>
          </a:stretch>
        </p:blipFill>
        <p:spPr bwMode="auto">
          <a:xfrm>
            <a:off x="4876800" y="3078163"/>
            <a:ext cx="3975100"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81000"/>
            <a:ext cx="7772400" cy="1524000"/>
          </a:xfrm>
        </p:spPr>
        <p:txBody>
          <a:bodyPr/>
          <a:lstStyle/>
          <a:p>
            <a:pPr eaLnBrk="1" hangingPunct="1">
              <a:defRPr/>
            </a:pPr>
            <a:r>
              <a:rPr lang="en-US" smtClean="0"/>
              <a:t>Other Ohio Lizards</a:t>
            </a:r>
            <a:r>
              <a:rPr lang="en-US" sz="2800" smtClean="0"/>
              <a:t/>
            </a:r>
            <a:br>
              <a:rPr lang="en-US" sz="2800" smtClean="0"/>
            </a:br>
            <a:r>
              <a:rPr lang="en-US" sz="2800" smtClean="0">
                <a:solidFill>
                  <a:schemeClr val="tx1"/>
                </a:solidFill>
              </a:rPr>
              <a:t>Not in our Collection</a:t>
            </a:r>
            <a:endParaRPr lang="en-US" smtClean="0">
              <a:solidFill>
                <a:schemeClr val="tx1"/>
              </a:solidFill>
            </a:endParaRPr>
          </a:p>
        </p:txBody>
      </p:sp>
      <p:sp>
        <p:nvSpPr>
          <p:cNvPr id="73731" name="Rectangle 3"/>
          <p:cNvSpPr>
            <a:spLocks noGrp="1" noChangeArrowheads="1"/>
          </p:cNvSpPr>
          <p:nvPr>
            <p:ph type="body" idx="1"/>
          </p:nvPr>
        </p:nvSpPr>
        <p:spPr>
          <a:xfrm>
            <a:off x="457200" y="2438400"/>
            <a:ext cx="8229600" cy="4027488"/>
          </a:xfrm>
        </p:spPr>
        <p:txBody>
          <a:bodyPr/>
          <a:lstStyle/>
          <a:p>
            <a:pPr eaLnBrk="1" hangingPunct="1">
              <a:defRPr/>
            </a:pPr>
            <a:r>
              <a:rPr lang="en-US" smtClean="0"/>
              <a:t>Ground Skink - </a:t>
            </a:r>
            <a:r>
              <a:rPr lang="en-US" i="1" smtClean="0"/>
              <a:t>Scincella lateralis</a:t>
            </a:r>
          </a:p>
          <a:p>
            <a:pPr eaLnBrk="1" hangingPunct="1">
              <a:defRPr/>
            </a:pPr>
            <a:r>
              <a:rPr lang="en-US" smtClean="0"/>
              <a:t>European Wall Lizard - </a:t>
            </a:r>
            <a:r>
              <a:rPr lang="en-US" i="1" smtClean="0"/>
              <a:t>Podarcis muralis</a:t>
            </a:r>
            <a:r>
              <a:rPr lang="en-US"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762000" y="304800"/>
            <a:ext cx="77724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Blanding’s Turtle</a:t>
            </a:r>
          </a:p>
          <a:p>
            <a:pPr algn="ctr" eaLnBrk="1" hangingPunct="1">
              <a:spcBef>
                <a:spcPct val="50000"/>
              </a:spcBef>
            </a:pPr>
            <a:r>
              <a:rPr lang="en-US" sz="2800" i="1">
                <a:latin typeface="Times New Roman" pitchFamily="18" charset="0"/>
              </a:rPr>
              <a:t>Emydoidea blandingii</a:t>
            </a:r>
          </a:p>
        </p:txBody>
      </p:sp>
      <p:pic>
        <p:nvPicPr>
          <p:cNvPr id="8195" name="Picture 10" descr="blandings_turtle_102930_7"/>
          <p:cNvPicPr>
            <a:picLocks noGrp="1" noChangeAspect="1" noChangeArrowheads="1"/>
          </p:cNvPicPr>
          <p:nvPr>
            <p:ph sz="quarter" idx="3"/>
          </p:nvPr>
        </p:nvPicPr>
        <p:blipFill>
          <a:blip r:embed="rId3" cstate="print"/>
          <a:srcRect/>
          <a:stretch>
            <a:fillRect/>
          </a:stretch>
        </p:blipFill>
        <p:spPr>
          <a:xfrm>
            <a:off x="457200" y="2133600"/>
            <a:ext cx="4267200" cy="2987675"/>
          </a:xfrm>
          <a:noFill/>
        </p:spPr>
      </p:pic>
      <p:pic>
        <p:nvPicPr>
          <p:cNvPr id="8196" name="Picture 7" descr="blandings-turtle-side"/>
          <p:cNvPicPr>
            <a:picLocks noGrp="1" noChangeAspect="1" noChangeArrowheads="1"/>
          </p:cNvPicPr>
          <p:nvPr>
            <p:ph sz="quarter" idx="2"/>
          </p:nvPr>
        </p:nvPicPr>
        <p:blipFill>
          <a:blip r:embed="rId4" cstate="print"/>
          <a:srcRect/>
          <a:stretch>
            <a:fillRect/>
          </a:stretch>
        </p:blipFill>
        <p:spPr>
          <a:xfrm>
            <a:off x="4648200" y="3657600"/>
            <a:ext cx="4148138" cy="2874963"/>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1219200" y="228600"/>
            <a:ext cx="6629400" cy="1343025"/>
          </a:xfrm>
          <a:prstGeom prst="rect">
            <a:avLst/>
          </a:prstGeom>
          <a:noFill/>
          <a:ln w="9525">
            <a:noFill/>
            <a:miter lim="800000"/>
            <a:headEnd/>
            <a:tailEnd/>
          </a:ln>
        </p:spPr>
        <p:txBody>
          <a:bodyPr>
            <a:spAutoFit/>
          </a:bodyPr>
          <a:lstStyle/>
          <a:p>
            <a:pPr algn="ctr" eaLnBrk="1" hangingPunct="1">
              <a:spcBef>
                <a:spcPct val="50000"/>
              </a:spcBef>
            </a:pPr>
            <a:r>
              <a:rPr lang="en-US" sz="4000" dirty="0">
                <a:solidFill>
                  <a:schemeClr val="tx2"/>
                </a:solidFill>
                <a:latin typeface="Times New Roman" pitchFamily="18" charset="0"/>
              </a:rPr>
              <a:t>Eastern Fox Snake</a:t>
            </a:r>
            <a:endParaRPr lang="en-US" sz="2400" dirty="0">
              <a:solidFill>
                <a:schemeClr val="tx2"/>
              </a:solidFill>
              <a:latin typeface="Times New Roman" pitchFamily="18" charset="0"/>
            </a:endParaRPr>
          </a:p>
          <a:p>
            <a:pPr algn="ctr" eaLnBrk="1" hangingPunct="1">
              <a:spcBef>
                <a:spcPct val="50000"/>
              </a:spcBef>
            </a:pPr>
            <a:r>
              <a:rPr lang="en-US" sz="2800" i="1" dirty="0" err="1" smtClean="0">
                <a:latin typeface="Times New Roman" pitchFamily="18" charset="0"/>
              </a:rPr>
              <a:t>Minotonius</a:t>
            </a:r>
            <a:r>
              <a:rPr lang="en-US" sz="2800" i="1" dirty="0" smtClean="0">
                <a:latin typeface="Times New Roman" pitchFamily="18" charset="0"/>
              </a:rPr>
              <a:t> </a:t>
            </a:r>
            <a:r>
              <a:rPr lang="en-US" sz="2800" i="1" dirty="0" err="1" smtClean="0">
                <a:latin typeface="Times New Roman" pitchFamily="18" charset="0"/>
              </a:rPr>
              <a:t>vulpinus</a:t>
            </a:r>
            <a:endParaRPr lang="en-US" sz="2800" i="1" dirty="0">
              <a:latin typeface="Times New Roman" pitchFamily="18" charset="0"/>
            </a:endParaRPr>
          </a:p>
        </p:txBody>
      </p:sp>
      <p:pic>
        <p:nvPicPr>
          <p:cNvPr id="16387" name="Picture 7" descr="efox"/>
          <p:cNvPicPr>
            <a:picLocks noGrp="1" noChangeAspect="1" noChangeArrowheads="1"/>
          </p:cNvPicPr>
          <p:nvPr>
            <p:ph/>
          </p:nvPr>
        </p:nvPicPr>
        <p:blipFill>
          <a:blip r:embed="rId3" cstate="print"/>
          <a:srcRect/>
          <a:stretch>
            <a:fillRect/>
          </a:stretch>
        </p:blipFill>
        <p:spPr>
          <a:xfrm>
            <a:off x="3962400" y="3894138"/>
            <a:ext cx="4927600" cy="2697162"/>
          </a:xfrm>
          <a:noFill/>
        </p:spPr>
      </p:pic>
      <p:pic>
        <p:nvPicPr>
          <p:cNvPr id="16388" name="Picture 5" descr="eastern fox snake"/>
          <p:cNvPicPr>
            <a:picLocks noChangeAspect="1" noChangeArrowheads="1"/>
          </p:cNvPicPr>
          <p:nvPr/>
        </p:nvPicPr>
        <p:blipFill>
          <a:blip r:embed="rId4" cstate="print"/>
          <a:srcRect/>
          <a:stretch>
            <a:fillRect/>
          </a:stretch>
        </p:blipFill>
        <p:spPr bwMode="auto">
          <a:xfrm>
            <a:off x="304800" y="1828800"/>
            <a:ext cx="4419600"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1066800" y="304800"/>
            <a:ext cx="6858000" cy="1371600"/>
          </a:xfrm>
        </p:spPr>
        <p:txBody>
          <a:bodyPr/>
          <a:lstStyle/>
          <a:p>
            <a:pPr algn="ctr" eaLnBrk="1" hangingPunct="1">
              <a:buFont typeface="Wingdings" pitchFamily="2" charset="2"/>
              <a:buNone/>
              <a:defRPr/>
            </a:pPr>
            <a:r>
              <a:rPr lang="en-US" sz="4000" smtClean="0">
                <a:solidFill>
                  <a:schemeClr val="tx2"/>
                </a:solidFill>
              </a:rPr>
              <a:t>Eastern Hognose Snake</a:t>
            </a:r>
          </a:p>
          <a:p>
            <a:pPr algn="ctr" eaLnBrk="1" hangingPunct="1">
              <a:buFont typeface="Wingdings" pitchFamily="2" charset="2"/>
              <a:buNone/>
              <a:defRPr/>
            </a:pPr>
            <a:r>
              <a:rPr lang="en-US" sz="2800" i="1" smtClean="0"/>
              <a:t>Heterodon platyrhino</a:t>
            </a:r>
          </a:p>
        </p:txBody>
      </p:sp>
      <p:pic>
        <p:nvPicPr>
          <p:cNvPr id="18435" name="Picture 4" descr="eastern_hognose_snake"/>
          <p:cNvPicPr>
            <a:picLocks noGrp="1" noChangeAspect="1" noChangeArrowheads="1"/>
          </p:cNvPicPr>
          <p:nvPr>
            <p:ph sz="quarter" idx="2"/>
          </p:nvPr>
        </p:nvPicPr>
        <p:blipFill>
          <a:blip r:embed="rId3" cstate="print"/>
          <a:srcRect/>
          <a:stretch>
            <a:fillRect/>
          </a:stretch>
        </p:blipFill>
        <p:spPr>
          <a:xfrm>
            <a:off x="3733800" y="1676400"/>
            <a:ext cx="4953000" cy="3314700"/>
          </a:xfrm>
          <a:noFill/>
        </p:spPr>
      </p:pic>
      <p:pic>
        <p:nvPicPr>
          <p:cNvPr id="18436" name="Picture 10" descr="Ehognose(bluff)"/>
          <p:cNvPicPr>
            <a:picLocks noChangeAspect="1" noChangeArrowheads="1"/>
          </p:cNvPicPr>
          <p:nvPr/>
        </p:nvPicPr>
        <p:blipFill>
          <a:blip r:embed="rId4" cstate="print"/>
          <a:srcRect/>
          <a:stretch>
            <a:fillRect/>
          </a:stretch>
        </p:blipFill>
        <p:spPr bwMode="auto">
          <a:xfrm>
            <a:off x="457200" y="1600200"/>
            <a:ext cx="2438400" cy="3733800"/>
          </a:xfrm>
          <a:prstGeom prst="rect">
            <a:avLst/>
          </a:prstGeom>
          <a:noFill/>
          <a:ln w="9525">
            <a:noFill/>
            <a:miter lim="800000"/>
            <a:headEnd/>
            <a:tailEnd/>
          </a:ln>
        </p:spPr>
      </p:pic>
      <p:pic>
        <p:nvPicPr>
          <p:cNvPr id="18437" name="Picture 7" descr="hplatyrhinos1"/>
          <p:cNvPicPr>
            <a:picLocks noGrp="1" noChangeAspect="1" noChangeArrowheads="1"/>
          </p:cNvPicPr>
          <p:nvPr>
            <p:ph sz="quarter" idx="3"/>
          </p:nvPr>
        </p:nvPicPr>
        <p:blipFill>
          <a:blip r:embed="rId5" cstate="print"/>
          <a:srcRect/>
          <a:stretch>
            <a:fillRect/>
          </a:stretch>
        </p:blipFill>
        <p:spPr>
          <a:xfrm>
            <a:off x="2362200" y="4495800"/>
            <a:ext cx="3657600" cy="2079625"/>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990600" y="228600"/>
            <a:ext cx="7315200" cy="1343025"/>
          </a:xfrm>
          <a:prstGeom prst="rect">
            <a:avLst/>
          </a:prstGeom>
          <a:noFill/>
          <a:ln w="9525">
            <a:noFill/>
            <a:miter lim="800000"/>
            <a:headEnd/>
            <a:tailEnd/>
          </a:ln>
        </p:spPr>
        <p:txBody>
          <a:bodyPr>
            <a:spAutoFit/>
          </a:bodyPr>
          <a:lstStyle/>
          <a:p>
            <a:pPr algn="ctr" eaLnBrk="1" hangingPunct="1">
              <a:spcBef>
                <a:spcPct val="50000"/>
              </a:spcBef>
            </a:pPr>
            <a:r>
              <a:rPr lang="en-US" sz="4000" dirty="0">
                <a:solidFill>
                  <a:schemeClr val="tx2"/>
                </a:solidFill>
                <a:latin typeface="Times New Roman" pitchFamily="18" charset="0"/>
              </a:rPr>
              <a:t>Broad-head Skink</a:t>
            </a:r>
          </a:p>
          <a:p>
            <a:pPr algn="ctr" eaLnBrk="1" hangingPunct="1">
              <a:spcBef>
                <a:spcPct val="50000"/>
              </a:spcBef>
            </a:pPr>
            <a:r>
              <a:rPr lang="en-US" sz="2800" i="1" dirty="0" err="1" smtClean="0">
                <a:latin typeface="Times New Roman" pitchFamily="18" charset="0"/>
              </a:rPr>
              <a:t>Plestiodon</a:t>
            </a:r>
            <a:r>
              <a:rPr lang="en-US" sz="2800" i="1" dirty="0" smtClean="0">
                <a:latin typeface="Times New Roman" pitchFamily="18" charset="0"/>
              </a:rPr>
              <a:t> </a:t>
            </a:r>
            <a:r>
              <a:rPr lang="en-US" sz="2800" i="1" dirty="0" err="1" smtClean="0">
                <a:latin typeface="Times New Roman" pitchFamily="18" charset="0"/>
              </a:rPr>
              <a:t>laticeps</a:t>
            </a:r>
            <a:endParaRPr lang="en-US" sz="2800" i="1" dirty="0">
              <a:latin typeface="Times New Roman" pitchFamily="18" charset="0"/>
            </a:endParaRPr>
          </a:p>
        </p:txBody>
      </p:sp>
      <p:pic>
        <p:nvPicPr>
          <p:cNvPr id="34819" name="Picture 4" descr="brdhead"/>
          <p:cNvPicPr>
            <a:picLocks noChangeAspect="1" noChangeArrowheads="1"/>
          </p:cNvPicPr>
          <p:nvPr/>
        </p:nvPicPr>
        <p:blipFill>
          <a:blip r:embed="rId3" cstate="print"/>
          <a:srcRect/>
          <a:stretch>
            <a:fillRect/>
          </a:stretch>
        </p:blipFill>
        <p:spPr bwMode="auto">
          <a:xfrm>
            <a:off x="304800" y="1905000"/>
            <a:ext cx="4368800" cy="3848100"/>
          </a:xfrm>
          <a:prstGeom prst="rect">
            <a:avLst/>
          </a:prstGeom>
          <a:noFill/>
          <a:ln w="9525">
            <a:noFill/>
            <a:miter lim="800000"/>
            <a:headEnd/>
            <a:tailEnd/>
          </a:ln>
        </p:spPr>
      </p:pic>
      <p:pic>
        <p:nvPicPr>
          <p:cNvPr id="34820" name="Picture 2" descr="broad head skink"/>
          <p:cNvPicPr>
            <a:picLocks noChangeAspect="1" noChangeArrowheads="1"/>
          </p:cNvPicPr>
          <p:nvPr/>
        </p:nvPicPr>
        <p:blipFill>
          <a:blip r:embed="rId4" cstate="print"/>
          <a:srcRect/>
          <a:stretch>
            <a:fillRect/>
          </a:stretch>
        </p:blipFill>
        <p:spPr bwMode="auto">
          <a:xfrm>
            <a:off x="4038600" y="3852863"/>
            <a:ext cx="48768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olina3"/>
          <p:cNvPicPr>
            <a:picLocks noChangeAspect="1" noChangeArrowheads="1"/>
          </p:cNvPicPr>
          <p:nvPr/>
        </p:nvPicPr>
        <p:blipFill>
          <a:blip r:embed="rId3" cstate="print"/>
          <a:srcRect/>
          <a:stretch>
            <a:fillRect/>
          </a:stretch>
        </p:blipFill>
        <p:spPr bwMode="auto">
          <a:xfrm>
            <a:off x="304800" y="2209800"/>
            <a:ext cx="4495800" cy="3540125"/>
          </a:xfrm>
          <a:prstGeom prst="rect">
            <a:avLst/>
          </a:prstGeom>
          <a:noFill/>
          <a:ln w="9525">
            <a:noFill/>
            <a:miter lim="800000"/>
            <a:headEnd/>
            <a:tailEnd/>
          </a:ln>
        </p:spPr>
      </p:pic>
      <p:sp>
        <p:nvSpPr>
          <p:cNvPr id="6147" name="Text Box 3"/>
          <p:cNvSpPr txBox="1">
            <a:spLocks noChangeArrowheads="1"/>
          </p:cNvSpPr>
          <p:nvPr/>
        </p:nvSpPr>
        <p:spPr bwMode="auto">
          <a:xfrm>
            <a:off x="685800" y="457200"/>
            <a:ext cx="72390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Eastern Box Turtle</a:t>
            </a:r>
            <a:endParaRPr lang="en-US" sz="2400">
              <a:solidFill>
                <a:schemeClr val="tx2"/>
              </a:solidFill>
              <a:latin typeface="Times New Roman" pitchFamily="18" charset="0"/>
            </a:endParaRPr>
          </a:p>
          <a:p>
            <a:pPr algn="ctr" eaLnBrk="1" hangingPunct="1">
              <a:spcBef>
                <a:spcPct val="50000"/>
              </a:spcBef>
            </a:pPr>
            <a:r>
              <a:rPr lang="en-US" sz="2800" i="1">
                <a:latin typeface="Times New Roman" pitchFamily="18" charset="0"/>
              </a:rPr>
              <a:t>Terrapene carolina</a:t>
            </a:r>
          </a:p>
        </p:txBody>
      </p:sp>
      <p:sp>
        <p:nvSpPr>
          <p:cNvPr id="19462" name="Rectangle 6"/>
          <p:cNvSpPr>
            <a:spLocks noGrp="1" noChangeArrowheads="1"/>
          </p:cNvSpPr>
          <p:nvPr>
            <p:ph type="title" idx="4294967295"/>
          </p:nvPr>
        </p:nvSpPr>
        <p:spPr/>
        <p:txBody>
          <a:bodyPr/>
          <a:lstStyle/>
          <a:p>
            <a:pPr eaLnBrk="1" hangingPunct="1">
              <a:defRPr/>
            </a:pPr>
            <a:r>
              <a:rPr lang="en-US" smtClean="0"/>
              <a:t>  </a:t>
            </a:r>
          </a:p>
        </p:txBody>
      </p:sp>
      <p:pic>
        <p:nvPicPr>
          <p:cNvPr id="6149" name="Picture 7" descr="ebox"/>
          <p:cNvPicPr>
            <a:picLocks noChangeAspect="1" noChangeArrowheads="1"/>
          </p:cNvPicPr>
          <p:nvPr/>
        </p:nvPicPr>
        <p:blipFill>
          <a:blip r:embed="rId4" cstate="print"/>
          <a:srcRect/>
          <a:stretch>
            <a:fillRect/>
          </a:stretch>
        </p:blipFill>
        <p:spPr bwMode="auto">
          <a:xfrm>
            <a:off x="4953000" y="2895600"/>
            <a:ext cx="3962400" cy="359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oxmale1"/>
          <p:cNvPicPr>
            <a:picLocks noChangeAspect="1" noChangeArrowheads="1"/>
          </p:cNvPicPr>
          <p:nvPr/>
        </p:nvPicPr>
        <p:blipFill>
          <a:blip r:embed="rId2" cstate="print"/>
          <a:srcRect/>
          <a:stretch>
            <a:fillRect/>
          </a:stretch>
        </p:blipFill>
        <p:spPr bwMode="auto">
          <a:xfrm>
            <a:off x="914400" y="2133600"/>
            <a:ext cx="7315200" cy="3657600"/>
          </a:xfrm>
          <a:prstGeom prst="rect">
            <a:avLst/>
          </a:prstGeom>
          <a:noFill/>
          <a:ln w="9525">
            <a:noFill/>
            <a:miter lim="800000"/>
            <a:headEnd/>
            <a:tailEnd/>
          </a:ln>
        </p:spPr>
      </p:pic>
      <p:sp>
        <p:nvSpPr>
          <p:cNvPr id="7171" name="Text Box 3"/>
          <p:cNvSpPr txBox="1">
            <a:spLocks noChangeArrowheads="1"/>
          </p:cNvSpPr>
          <p:nvPr/>
        </p:nvSpPr>
        <p:spPr bwMode="auto">
          <a:xfrm>
            <a:off x="762000" y="609600"/>
            <a:ext cx="7467600" cy="701675"/>
          </a:xfrm>
          <a:prstGeom prst="rect">
            <a:avLst/>
          </a:prstGeom>
          <a:noFill/>
          <a:ln w="9525">
            <a:noFill/>
            <a:miter lim="800000"/>
            <a:headEnd/>
            <a:tailEnd/>
          </a:ln>
        </p:spPr>
        <p:txBody>
          <a:bodyPr>
            <a:spAutoFit/>
          </a:bodyPr>
          <a:lstStyle/>
          <a:p>
            <a:pPr algn="ctr">
              <a:spcBef>
                <a:spcPct val="50000"/>
              </a:spcBef>
            </a:pPr>
            <a:r>
              <a:rPr lang="en-US" sz="4000">
                <a:solidFill>
                  <a:schemeClr val="tx2"/>
                </a:solidFill>
              </a:rPr>
              <a:t>Features of the Male Box Turtle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066800" y="304800"/>
            <a:ext cx="69342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Spotted Turtle</a:t>
            </a:r>
            <a:endParaRPr lang="en-US" sz="2800">
              <a:solidFill>
                <a:schemeClr val="tx2"/>
              </a:solidFill>
              <a:latin typeface="Times New Roman" pitchFamily="18" charset="0"/>
            </a:endParaRPr>
          </a:p>
          <a:p>
            <a:pPr algn="ctr" eaLnBrk="1" hangingPunct="1">
              <a:spcBef>
                <a:spcPct val="50000"/>
              </a:spcBef>
            </a:pPr>
            <a:r>
              <a:rPr lang="en-US" sz="2800" i="1">
                <a:latin typeface="Times New Roman" pitchFamily="18" charset="0"/>
              </a:rPr>
              <a:t>Clemmys guttata</a:t>
            </a:r>
          </a:p>
        </p:txBody>
      </p:sp>
      <p:pic>
        <p:nvPicPr>
          <p:cNvPr id="9219" name="Picture 4" descr="spottedf1_03"/>
          <p:cNvPicPr>
            <a:picLocks noChangeAspect="1" noChangeArrowheads="1"/>
          </p:cNvPicPr>
          <p:nvPr/>
        </p:nvPicPr>
        <p:blipFill>
          <a:blip r:embed="rId3" cstate="print"/>
          <a:srcRect/>
          <a:stretch>
            <a:fillRect/>
          </a:stretch>
        </p:blipFill>
        <p:spPr bwMode="auto">
          <a:xfrm>
            <a:off x="228600" y="1905000"/>
            <a:ext cx="4495800" cy="3370263"/>
          </a:xfrm>
          <a:prstGeom prst="rect">
            <a:avLst/>
          </a:prstGeom>
          <a:noFill/>
          <a:ln w="9525">
            <a:noFill/>
            <a:miter lim="800000"/>
            <a:headEnd/>
            <a:tailEnd/>
          </a:ln>
        </p:spPr>
      </p:pic>
      <p:pic>
        <p:nvPicPr>
          <p:cNvPr id="9220" name="Picture 5" descr="spottedf1_04"/>
          <p:cNvPicPr>
            <a:picLocks noChangeAspect="1" noChangeArrowheads="1"/>
          </p:cNvPicPr>
          <p:nvPr/>
        </p:nvPicPr>
        <p:blipFill>
          <a:blip r:embed="rId4" cstate="print"/>
          <a:srcRect/>
          <a:stretch>
            <a:fillRect/>
          </a:stretch>
        </p:blipFill>
        <p:spPr bwMode="auto">
          <a:xfrm>
            <a:off x="4495800" y="3314700"/>
            <a:ext cx="4421188"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stinkpot2"/>
          <p:cNvPicPr>
            <a:picLocks noChangeAspect="1" noChangeArrowheads="1"/>
          </p:cNvPicPr>
          <p:nvPr/>
        </p:nvPicPr>
        <p:blipFill>
          <a:blip r:embed="rId3" cstate="print"/>
          <a:srcRect/>
          <a:stretch>
            <a:fillRect/>
          </a:stretch>
        </p:blipFill>
        <p:spPr bwMode="auto">
          <a:xfrm>
            <a:off x="1676400" y="1752600"/>
            <a:ext cx="5867400" cy="4891088"/>
          </a:xfrm>
          <a:prstGeom prst="rect">
            <a:avLst/>
          </a:prstGeom>
          <a:noFill/>
          <a:ln w="9525">
            <a:noFill/>
            <a:miter lim="800000"/>
            <a:headEnd/>
            <a:tailEnd/>
          </a:ln>
        </p:spPr>
      </p:pic>
      <p:sp>
        <p:nvSpPr>
          <p:cNvPr id="10243" name="Text Box 4"/>
          <p:cNvSpPr txBox="1">
            <a:spLocks noChangeArrowheads="1"/>
          </p:cNvSpPr>
          <p:nvPr/>
        </p:nvSpPr>
        <p:spPr bwMode="auto">
          <a:xfrm>
            <a:off x="1447800" y="228600"/>
            <a:ext cx="6400800" cy="1343025"/>
          </a:xfrm>
          <a:prstGeom prst="rect">
            <a:avLst/>
          </a:prstGeom>
          <a:noFill/>
          <a:ln w="9525">
            <a:noFill/>
            <a:miter lim="800000"/>
            <a:headEnd/>
            <a:tailEnd/>
          </a:ln>
        </p:spPr>
        <p:txBody>
          <a:bodyPr>
            <a:spAutoFit/>
          </a:bodyPr>
          <a:lstStyle/>
          <a:p>
            <a:pPr algn="ctr" eaLnBrk="1" hangingPunct="1">
              <a:spcBef>
                <a:spcPct val="50000"/>
              </a:spcBef>
            </a:pPr>
            <a:r>
              <a:rPr lang="en-US" sz="4000" i="1">
                <a:latin typeface="Times New Roman" pitchFamily="18" charset="0"/>
              </a:rPr>
              <a:t> </a:t>
            </a:r>
            <a:r>
              <a:rPr lang="en-US" sz="4000">
                <a:solidFill>
                  <a:schemeClr val="tx2"/>
                </a:solidFill>
                <a:latin typeface="Times New Roman" pitchFamily="18" charset="0"/>
              </a:rPr>
              <a:t>Common Musk Turtle</a:t>
            </a:r>
            <a:endParaRPr lang="en-US" sz="2400">
              <a:solidFill>
                <a:schemeClr val="tx2"/>
              </a:solidFill>
              <a:latin typeface="Times New Roman" pitchFamily="18" charset="0"/>
            </a:endParaRPr>
          </a:p>
          <a:p>
            <a:pPr algn="ctr" eaLnBrk="1" hangingPunct="1">
              <a:spcBef>
                <a:spcPct val="50000"/>
              </a:spcBef>
            </a:pPr>
            <a:r>
              <a:rPr lang="en-US" sz="2800" i="1">
                <a:latin typeface="Times New Roman" pitchFamily="18" charset="0"/>
              </a:rPr>
              <a:t>Sternotherus odoratus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ymsk"/>
          <p:cNvPicPr>
            <a:picLocks noChangeAspect="1" noChangeArrowheads="1"/>
          </p:cNvPicPr>
          <p:nvPr/>
        </p:nvPicPr>
        <p:blipFill>
          <a:blip r:embed="rId2" cstate="print"/>
          <a:srcRect/>
          <a:stretch>
            <a:fillRect/>
          </a:stretch>
        </p:blipFill>
        <p:spPr bwMode="auto">
          <a:xfrm>
            <a:off x="914400" y="1524000"/>
            <a:ext cx="7315200" cy="4827588"/>
          </a:xfrm>
          <a:prstGeom prst="rect">
            <a:avLst/>
          </a:prstGeom>
          <a:noFill/>
          <a:ln w="9525">
            <a:noFill/>
            <a:miter lim="800000"/>
            <a:headEnd/>
            <a:tailEnd/>
          </a:ln>
        </p:spPr>
      </p:pic>
      <p:sp>
        <p:nvSpPr>
          <p:cNvPr id="11267" name="Text Box 4"/>
          <p:cNvSpPr txBox="1">
            <a:spLocks noChangeArrowheads="1"/>
          </p:cNvSpPr>
          <p:nvPr/>
        </p:nvSpPr>
        <p:spPr bwMode="auto">
          <a:xfrm>
            <a:off x="1143000" y="381000"/>
            <a:ext cx="6859588" cy="701675"/>
          </a:xfrm>
          <a:prstGeom prst="rect">
            <a:avLst/>
          </a:prstGeom>
          <a:noFill/>
          <a:ln w="9525">
            <a:noFill/>
            <a:miter lim="800000"/>
            <a:headEnd/>
            <a:tailEnd/>
          </a:ln>
        </p:spPr>
        <p:txBody>
          <a:bodyPr wrap="none">
            <a:spAutoFit/>
          </a:bodyPr>
          <a:lstStyle/>
          <a:p>
            <a:pPr eaLnBrk="1" hangingPunct="1"/>
            <a:r>
              <a:rPr lang="en-US" sz="4000">
                <a:solidFill>
                  <a:schemeClr val="tx2"/>
                </a:solidFill>
                <a:latin typeface="Times New Roman" pitchFamily="18" charset="0"/>
              </a:rPr>
              <a:t>Common Musk Turtle Hatchling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990600" y="228600"/>
            <a:ext cx="7086600" cy="134302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tx2"/>
                </a:solidFill>
                <a:latin typeface="Times New Roman" pitchFamily="18" charset="0"/>
              </a:rPr>
              <a:t>Spiny Softshell Turtle</a:t>
            </a:r>
            <a:endParaRPr lang="en-US" sz="2400">
              <a:solidFill>
                <a:schemeClr val="tx2"/>
              </a:solidFill>
              <a:latin typeface="Times New Roman" pitchFamily="18" charset="0"/>
            </a:endParaRPr>
          </a:p>
          <a:p>
            <a:pPr algn="ctr" eaLnBrk="1" hangingPunct="1">
              <a:spcBef>
                <a:spcPct val="50000"/>
              </a:spcBef>
            </a:pPr>
            <a:r>
              <a:rPr lang="en-US" sz="2800" i="1">
                <a:latin typeface="Times New Roman" pitchFamily="18" charset="0"/>
              </a:rPr>
              <a:t>Apalone</a:t>
            </a:r>
            <a:r>
              <a:rPr lang="en-US" sz="2800">
                <a:latin typeface="Times New Roman" pitchFamily="18" charset="0"/>
              </a:rPr>
              <a:t> </a:t>
            </a:r>
            <a:r>
              <a:rPr lang="en-US" sz="2400" i="1">
                <a:latin typeface="Times New Roman" pitchFamily="18" charset="0"/>
              </a:rPr>
              <a:t>spinifera</a:t>
            </a:r>
          </a:p>
        </p:txBody>
      </p:sp>
      <p:pic>
        <p:nvPicPr>
          <p:cNvPr id="12291" name="Picture 6" descr="eastern spiny nose turtle"/>
          <p:cNvPicPr>
            <a:picLocks noChangeAspect="1" noChangeArrowheads="1"/>
          </p:cNvPicPr>
          <p:nvPr/>
        </p:nvPicPr>
        <p:blipFill>
          <a:blip r:embed="rId3" cstate="print"/>
          <a:srcRect/>
          <a:stretch>
            <a:fillRect/>
          </a:stretch>
        </p:blipFill>
        <p:spPr bwMode="auto">
          <a:xfrm>
            <a:off x="228600" y="1905000"/>
            <a:ext cx="3886200" cy="2579688"/>
          </a:xfrm>
          <a:prstGeom prst="rect">
            <a:avLst/>
          </a:prstGeom>
          <a:noFill/>
          <a:ln w="9525">
            <a:noFill/>
            <a:miter lim="800000"/>
            <a:headEnd/>
            <a:tailEnd/>
          </a:ln>
        </p:spPr>
      </p:pic>
      <p:pic>
        <p:nvPicPr>
          <p:cNvPr id="12292" name="Picture 5" descr="Spiny_softshell_turtle"/>
          <p:cNvPicPr>
            <a:picLocks noChangeAspect="1" noChangeArrowheads="1"/>
          </p:cNvPicPr>
          <p:nvPr/>
        </p:nvPicPr>
        <p:blipFill>
          <a:blip r:embed="rId4" cstate="print"/>
          <a:srcRect/>
          <a:stretch>
            <a:fillRect/>
          </a:stretch>
        </p:blipFill>
        <p:spPr bwMode="auto">
          <a:xfrm>
            <a:off x="3886200" y="3124200"/>
            <a:ext cx="5029200"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10">
      <a:dk1>
        <a:srgbClr val="000080"/>
      </a:dk1>
      <a:lt1>
        <a:srgbClr val="FFFFFF"/>
      </a:lt1>
      <a:dk2>
        <a:srgbClr val="000099"/>
      </a:dk2>
      <a:lt2>
        <a:srgbClr val="FFFF66"/>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000080"/>
        </a:dk1>
        <a:lt1>
          <a:srgbClr val="FFFFFF"/>
        </a:lt1>
        <a:dk2>
          <a:srgbClr val="000099"/>
        </a:dk2>
        <a:lt2>
          <a:srgbClr val="FFFF66"/>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TotalTime>
  <Words>1375</Words>
  <Application>Microsoft Office PowerPoint</Application>
  <PresentationFormat>On-screen Show (4:3)</PresentationFormat>
  <Paragraphs>481</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Beam</vt:lpstr>
      <vt:lpstr>Reptiles of Ohio</vt:lpstr>
      <vt:lpstr>Slide 2</vt:lpstr>
      <vt:lpstr>Slide 3</vt:lpstr>
      <vt:lpstr>  </vt:lpstr>
      <vt:lpstr>Slide 5</vt:lpstr>
      <vt:lpstr>Slide 6</vt:lpstr>
      <vt:lpstr>Slide 7</vt:lpstr>
      <vt:lpstr>Slide 8</vt:lpstr>
      <vt:lpstr>Slide 9</vt:lpstr>
      <vt:lpstr>Other Ohio Turtles Not in our collection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Other Ohio Snakes Not in our collection</vt:lpstr>
      <vt:lpstr>Slide 30</vt:lpstr>
      <vt:lpstr>Slide 31</vt:lpstr>
      <vt:lpstr>Other Ohio Lizards Not in our Collection</vt:lpstr>
      <vt:lpstr>Slide 33</vt:lpstr>
      <vt:lpstr>Slide 34</vt:lpstr>
      <vt:lpstr>Slide 35</vt:lpstr>
      <vt:lpstr>Slide 36</vt:lpstr>
    </vt:vector>
  </TitlesOfParts>
  <Company>AQUATIC ECOLOGY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Bowers</dc:creator>
  <cp:lastModifiedBy>Justin J Montemarano</cp:lastModifiedBy>
  <cp:revision>53</cp:revision>
  <dcterms:created xsi:type="dcterms:W3CDTF">2002-03-04T06:42:48Z</dcterms:created>
  <dcterms:modified xsi:type="dcterms:W3CDTF">2009-08-10T16:31:25Z</dcterms:modified>
</cp:coreProperties>
</file>