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92" r:id="rId2"/>
    <p:sldId id="256" r:id="rId3"/>
    <p:sldId id="257" r:id="rId4"/>
    <p:sldId id="261" r:id="rId5"/>
    <p:sldId id="262" r:id="rId6"/>
    <p:sldId id="263" r:id="rId7"/>
    <p:sldId id="260" r:id="rId8"/>
    <p:sldId id="265" r:id="rId9"/>
    <p:sldId id="258" r:id="rId10"/>
    <p:sldId id="259" r:id="rId11"/>
    <p:sldId id="264" r:id="rId12"/>
    <p:sldId id="288" r:id="rId13"/>
    <p:sldId id="271" r:id="rId14"/>
    <p:sldId id="266" r:id="rId15"/>
    <p:sldId id="270" r:id="rId16"/>
    <p:sldId id="267" r:id="rId17"/>
    <p:sldId id="269" r:id="rId18"/>
    <p:sldId id="278" r:id="rId19"/>
    <p:sldId id="289" r:id="rId20"/>
    <p:sldId id="277" r:id="rId21"/>
    <p:sldId id="276" r:id="rId22"/>
    <p:sldId id="273" r:id="rId23"/>
    <p:sldId id="290" r:id="rId24"/>
    <p:sldId id="274" r:id="rId25"/>
    <p:sldId id="275" r:id="rId26"/>
    <p:sldId id="291" r:id="rId2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CC"/>
    <a:srgbClr val="00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4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2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E2D3AB-8DA2-438A-A364-B25B5EF0FEF8}" type="datetimeFigureOut">
              <a:rPr lang="en-US" smtClean="0"/>
              <a:t>7/28/2009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C08B8-CA7E-469E-A57F-8630F9F8BE4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CD629-D3E4-4107-819B-B3FCACC3F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1D5B2-8E66-48B1-9DD8-D160CD3FE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B6FA5-4E38-41BD-BFEC-A7F1E8C5F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D5956-A9E5-46C6-9892-8F44543FC9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16060-6644-482E-8BA8-93AE3AB7E2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0CE38-3DB7-43CF-A6CA-03C1E8E117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3DCC9-EA10-4182-B4E3-7B3F29648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80621-75B5-4EFB-9C46-CC3A1D1C56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307D4-3739-4153-9DD9-2A4B408078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D004F-847F-4A88-8008-ADEC367641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F5E92-1625-42C9-B3FC-464D32DA2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6D8EADF-741D-4A77-A309-8C6CFA2ABC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03%20Green%20Frog.wma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04%20Wood%20Frog.wma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33%20American%20Toad.wma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36%20Fowler's%20Toad.wma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file:///C:\Users\jjmontem\Documents\Teaching\Vertebrate%20Zoology%20SU%2009\Lab%204%20-%20Intro%20to%20Amphibians\21%20Cope's%20Gray%20Treefrog.wma" TargetMode="External"/><Relationship Id="rId1" Type="http://schemas.openxmlformats.org/officeDocument/2006/relationships/audio" Target="file:///C:\Users\jjmontem\Documents\Teaching\Vertebrate%20Zoology%20SU%2009\Lab%204%20-%20Intro%20to%20Amphibians\20%20Gray%20Treefrog.wma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27%20Western%20Chorus%20Frog.wma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23%20Spring%20Peeper.wma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11%20Pickerel%20Frog.wma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10%20Northern%20Leopard%20Frog.wm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jmontem\Documents\Teaching\Vertebrate%20Zoology%20SU%2009\Lab%204%20-%20Intro%20to%20Amphibians\01%20Bullfrog.wma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-1500188" y="461327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588" y="2492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244" name="Group 8"/>
          <p:cNvGrpSpPr>
            <a:grpSpLocks/>
          </p:cNvGrpSpPr>
          <p:nvPr/>
        </p:nvGrpSpPr>
        <p:grpSpPr bwMode="auto">
          <a:xfrm>
            <a:off x="2286000" y="4724400"/>
            <a:ext cx="3886200" cy="933412"/>
            <a:chOff x="-537" y="-27"/>
            <a:chExt cx="1363" cy="1808"/>
          </a:xfrm>
        </p:grpSpPr>
        <p:sp>
          <p:nvSpPr>
            <p:cNvPr id="10249" name="Rectangle 6"/>
            <p:cNvSpPr>
              <a:spLocks noChangeArrowheads="1"/>
            </p:cNvSpPr>
            <p:nvPr/>
          </p:nvSpPr>
          <p:spPr bwMode="auto">
            <a:xfrm>
              <a:off x="-246" y="-27"/>
              <a:ext cx="78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b="1"/>
                <a:t>Green Frog</a:t>
              </a:r>
              <a:r>
                <a:rPr lang="en-US"/>
                <a:t> </a:t>
              </a:r>
            </a:p>
          </p:txBody>
        </p:sp>
        <p:sp>
          <p:nvSpPr>
            <p:cNvPr id="10250" name="Rectangle 7"/>
            <p:cNvSpPr>
              <a:spLocks noChangeArrowheads="1"/>
            </p:cNvSpPr>
            <p:nvPr/>
          </p:nvSpPr>
          <p:spPr bwMode="auto">
            <a:xfrm>
              <a:off x="-537" y="1006"/>
              <a:ext cx="1363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2000" i="1" dirty="0" err="1" smtClean="0"/>
                <a:t>Lithobates</a:t>
              </a:r>
              <a:r>
                <a:rPr lang="en-US" sz="2000" i="1" dirty="0" smtClean="0"/>
                <a:t> clamitans</a:t>
              </a:r>
              <a:endParaRPr lang="en-US" sz="2000" dirty="0"/>
            </a:p>
          </p:txBody>
        </p:sp>
      </p:grpSp>
      <p:sp>
        <p:nvSpPr>
          <p:cNvPr id="10245" name="Rectangle 9"/>
          <p:cNvSpPr>
            <a:spLocks noChangeArrowheads="1"/>
          </p:cNvSpPr>
          <p:nvPr/>
        </p:nvSpPr>
        <p:spPr bwMode="auto">
          <a:xfrm>
            <a:off x="-304800" y="57912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photo credit: J.D. Willson</a:t>
            </a:r>
          </a:p>
          <a:p>
            <a:pPr algn="l" eaLnBrk="0" hangingPunct="0"/>
            <a:endParaRPr lang="en-US" sz="1800"/>
          </a:p>
        </p:txBody>
      </p:sp>
      <p:pic>
        <p:nvPicPr>
          <p:cNvPr id="10246" name="Picture 12" descr="C:\Users\jjmontem\Pictures\My Pictures\School Related\Jennings Woods with Adam Leff\Green Frog 5-23-2007 1-48-45 PM.JPG"/>
          <p:cNvPicPr>
            <a:picLocks noChangeAspect="1" noChangeArrowheads="1"/>
          </p:cNvPicPr>
          <p:nvPr/>
        </p:nvPicPr>
        <p:blipFill>
          <a:blip r:embed="rId3" cstate="print"/>
          <a:srcRect l="27499" t="41251" r="36667" b="6250"/>
          <a:stretch>
            <a:fillRect/>
          </a:stretch>
        </p:blipFill>
        <p:spPr bwMode="auto">
          <a:xfrm>
            <a:off x="0" y="0"/>
            <a:ext cx="434340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3" descr="C:\Users\jjmontem\Pictures\My Pictures\Landscape\Memorial day\Greenfrog 2007-05-26 2-47-18 PM.JPG"/>
          <p:cNvPicPr>
            <a:picLocks noChangeAspect="1" noChangeArrowheads="1"/>
          </p:cNvPicPr>
          <p:nvPr/>
        </p:nvPicPr>
        <p:blipFill>
          <a:blip r:embed="rId4" cstate="print"/>
          <a:srcRect t="33333" r="33333"/>
          <a:stretch>
            <a:fillRect/>
          </a:stretch>
        </p:blipFill>
        <p:spPr bwMode="auto">
          <a:xfrm>
            <a:off x="4368800" y="685800"/>
            <a:ext cx="477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03 Green 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1816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8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-1762125" y="4765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1267" name="Picture 4" descr="Ransy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4267200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-1585913" y="440055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1587066" y="4648200"/>
            <a:ext cx="52507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Wood Frog</a:t>
            </a:r>
            <a:endParaRPr lang="en-US" dirty="0"/>
          </a:p>
          <a:p>
            <a:r>
              <a:rPr lang="en-US" i="1" dirty="0" err="1" smtClean="0"/>
              <a:t>Lithobates</a:t>
            </a:r>
            <a:r>
              <a:rPr lang="en-US" i="1" dirty="0" smtClean="0"/>
              <a:t> </a:t>
            </a:r>
            <a:r>
              <a:rPr lang="en-US" i="1" dirty="0" err="1" smtClean="0"/>
              <a:t>sylvatica</a:t>
            </a:r>
            <a:endParaRPr lang="en-US" dirty="0"/>
          </a:p>
          <a:p>
            <a:r>
              <a:rPr lang="en-US" dirty="0"/>
              <a:t>photo credit: Jeff </a:t>
            </a:r>
            <a:r>
              <a:rPr lang="en-US" dirty="0" err="1"/>
              <a:t>Beane</a:t>
            </a:r>
            <a:r>
              <a:rPr lang="en-US" dirty="0"/>
              <a:t> and J.D. </a:t>
            </a:r>
            <a:r>
              <a:rPr lang="en-US" dirty="0" err="1"/>
              <a:t>Willson</a:t>
            </a:r>
            <a:endParaRPr lang="en-US" dirty="0"/>
          </a:p>
        </p:txBody>
      </p:sp>
      <p:pic>
        <p:nvPicPr>
          <p:cNvPr id="10" name="04 Wood 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495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1" descr="C:\Users\jjmontem\Pictures\My Pictures\School Related\Spotted Salamanders in Cuyahoga\Woodfrog egg mass 2007-03-28 12-18-40 PM.JPG"/>
          <p:cNvPicPr>
            <a:picLocks noChangeAspect="1" noChangeArrowheads="1"/>
          </p:cNvPicPr>
          <p:nvPr/>
        </p:nvPicPr>
        <p:blipFill>
          <a:blip r:embed="rId5" cstate="print"/>
          <a:srcRect l="20834" b="4443"/>
          <a:stretch>
            <a:fillRect/>
          </a:stretch>
        </p:blipFill>
        <p:spPr bwMode="auto">
          <a:xfrm>
            <a:off x="5029200" y="0"/>
            <a:ext cx="41148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33400" y="4267200"/>
            <a:ext cx="3054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cs typeface="Arial" charset="0"/>
              </a:rPr>
              <a:t>Mudpuppy</a:t>
            </a:r>
            <a:r>
              <a:rPr lang="en-US" sz="2800">
                <a:cs typeface="Arial" charset="0"/>
              </a:rPr>
              <a:t/>
            </a:r>
            <a:br>
              <a:rPr lang="en-US" sz="2800">
                <a:cs typeface="Arial" charset="0"/>
              </a:rPr>
            </a:br>
            <a:r>
              <a:rPr lang="en-US" sz="2800" i="1">
                <a:cs typeface="Arial" charset="0"/>
              </a:rPr>
              <a:t>Necturus maculosus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63525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92" name="Picture 5" descr="Mudpu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http://www.washjeff.edu/Chartiers/Chartier/KEY/Amphibians/Chrissy/mu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0"/>
            <a:ext cx="4114800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831975" y="1663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315" name="Picture 4" descr="Hellbe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09600"/>
            <a:ext cx="678180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155700" y="5359400"/>
            <a:ext cx="643255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Hellbender, </a:t>
            </a:r>
            <a:r>
              <a:rPr lang="en-US" sz="2800" b="1" i="1"/>
              <a:t>Cryptobranchus alleganiensis</a:t>
            </a:r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286000" y="4876800"/>
            <a:ext cx="43307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Jefferson Salamander</a:t>
            </a:r>
          </a:p>
          <a:p>
            <a:r>
              <a:rPr lang="en-US" sz="2800" b="1"/>
              <a:t> </a:t>
            </a:r>
            <a:r>
              <a:rPr lang="en-US" sz="2800" b="1" i="1"/>
              <a:t>Ambystoma jeffersonianum</a:t>
            </a:r>
            <a:r>
              <a:rPr lang="en-US" sz="2800" b="1"/>
              <a:t/>
            </a:r>
            <a:br>
              <a:rPr lang="en-US" sz="2800" b="1"/>
            </a:br>
            <a:endParaRPr lang="en-US" sz="2800" b="1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238375" y="238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340" name="Picture 5" descr="Jefferson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762000"/>
            <a:ext cx="67056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897063" y="3124200"/>
            <a:ext cx="42116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Eastern Tiger Salamander</a:t>
            </a:r>
            <a:br>
              <a:rPr lang="en-US" sz="2800" b="1"/>
            </a:br>
            <a:r>
              <a:rPr lang="en-US" sz="2800" b="1" i="1"/>
              <a:t>Ambystoma tigrinum</a:t>
            </a:r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581150" y="2200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1592263" y="2435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65" name="Picture 8" descr="eastern tiger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81000"/>
            <a:ext cx="70104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9"/>
          <p:cNvSpPr>
            <a:spLocks noChangeArrowheads="1"/>
          </p:cNvSpPr>
          <p:nvPr/>
        </p:nvSpPr>
        <p:spPr bwMode="auto">
          <a:xfrm>
            <a:off x="161925" y="2378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67" name="Picture 11" descr="Tiger Salamander Larv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411480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182563" y="2274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69" name="Picture 14" descr="Tiger Salamander Larv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191000"/>
            <a:ext cx="3886200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849438" y="2325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6387" name="Picture 4" descr="Spotted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486400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020888" y="1743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6389" name="Picture 7" descr="http://www.npwrc.usgs.gov/narcam/idguide/a_maceg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9825" y="3578225"/>
            <a:ext cx="4194175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226060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5743575" y="304800"/>
            <a:ext cx="3400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Spotted Salamander</a:t>
            </a:r>
          </a:p>
          <a:p>
            <a:r>
              <a:rPr lang="en-US" sz="2800" b="1" i="1"/>
              <a:t>Ambystoma maculatum</a:t>
            </a:r>
            <a:r>
              <a:rPr lang="en-US" sz="2800" b="1"/>
              <a:t/>
            </a:r>
            <a:br>
              <a:rPr lang="en-US" sz="2800" b="1"/>
            </a:br>
            <a:endParaRPr lang="en-US" sz="2800" b="1"/>
          </a:p>
        </p:txBody>
      </p:sp>
      <p:sp>
        <p:nvSpPr>
          <p:cNvPr id="16392" name="Line 12"/>
          <p:cNvSpPr>
            <a:spLocks noChangeShapeType="1"/>
          </p:cNvSpPr>
          <p:nvPr/>
        </p:nvSpPr>
        <p:spPr bwMode="auto">
          <a:xfrm flipH="1">
            <a:off x="6781800" y="2667000"/>
            <a:ext cx="45720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3" name="Text Box 13"/>
          <p:cNvSpPr txBox="1">
            <a:spLocks noChangeArrowheads="1"/>
          </p:cNvSpPr>
          <p:nvPr/>
        </p:nvSpPr>
        <p:spPr bwMode="auto">
          <a:xfrm>
            <a:off x="6926263" y="2251075"/>
            <a:ext cx="139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Egg Mass</a:t>
            </a:r>
          </a:p>
        </p:txBody>
      </p:sp>
      <p:pic>
        <p:nvPicPr>
          <p:cNvPr id="16394" name="Picture 15" descr="C:\Users\jjmontem\Pictures\My Pictures\School Related\Spotted Salamanders in Cuyahoga\Spotted Salamander 2007-03-27 10-20-39 PM.JPG"/>
          <p:cNvPicPr>
            <a:picLocks noChangeAspect="1" noChangeArrowheads="1"/>
          </p:cNvPicPr>
          <p:nvPr/>
        </p:nvPicPr>
        <p:blipFill>
          <a:blip r:embed="rId4" cstate="print"/>
          <a:srcRect l="20833" t="14444" r="20833" b="28889"/>
          <a:stretch>
            <a:fillRect/>
          </a:stretch>
        </p:blipFill>
        <p:spPr bwMode="auto">
          <a:xfrm>
            <a:off x="0" y="3200400"/>
            <a:ext cx="50196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465388" y="5588000"/>
            <a:ext cx="44465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Small-mouthed Salamander</a:t>
            </a:r>
          </a:p>
          <a:p>
            <a:r>
              <a:rPr lang="en-US" sz="2800" b="1"/>
              <a:t> </a:t>
            </a:r>
            <a:r>
              <a:rPr lang="en-US" sz="2800" b="1" i="1"/>
              <a:t>Ambystoma texanum</a:t>
            </a:r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317750" y="160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412" name="Picture 5" descr="http://www.npwrc.usgs.gov/narcam/idguide/a_texa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64820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-1933575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414" name="Picture 8" descr="http://www.npwrc.usgs.gov/narcam/idguide/a_texa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3600"/>
            <a:ext cx="4275138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882900" y="5334000"/>
            <a:ext cx="41290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Red-spotted Newt</a:t>
            </a:r>
          </a:p>
          <a:p>
            <a:r>
              <a:rPr lang="en-US" sz="2800"/>
              <a:t> </a:t>
            </a:r>
            <a:r>
              <a:rPr lang="en-US" sz="2800" i="1"/>
              <a:t>Notophthalmus viridescens</a:t>
            </a:r>
            <a:r>
              <a:rPr lang="en-US" sz="2800" b="1"/>
              <a:t/>
            </a:r>
            <a:br>
              <a:rPr lang="en-US" sz="2800" b="1"/>
            </a:br>
            <a:endParaRPr lang="en-US" sz="2800" b="1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-1492250" y="233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-1514475" y="239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37" name="Line 9"/>
          <p:cNvSpPr>
            <a:spLocks noChangeShapeType="1"/>
          </p:cNvSpPr>
          <p:nvPr/>
        </p:nvSpPr>
        <p:spPr bwMode="auto">
          <a:xfrm flipH="1">
            <a:off x="6096000" y="1219200"/>
            <a:ext cx="13716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Text Box 10"/>
          <p:cNvSpPr txBox="1">
            <a:spLocks noChangeArrowheads="1"/>
          </p:cNvSpPr>
          <p:nvPr/>
        </p:nvSpPr>
        <p:spPr bwMode="auto">
          <a:xfrm>
            <a:off x="7467600" y="990600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Red Eft</a:t>
            </a:r>
          </a:p>
        </p:txBody>
      </p:sp>
      <p:pic>
        <p:nvPicPr>
          <p:cNvPr id="18439" name="Picture 11" descr="C:\Users\jjmontem\Pictures\My Pictures\School Related\Vertebrate Zoology SP 2007 - Salamander feild trip\Male Adult Red spotted newt 2007-04-12 1-04-15 PM.JPG"/>
          <p:cNvPicPr>
            <a:picLocks noChangeAspect="1" noChangeArrowheads="1"/>
          </p:cNvPicPr>
          <p:nvPr/>
        </p:nvPicPr>
        <p:blipFill>
          <a:blip r:embed="rId2" cstate="print"/>
          <a:srcRect l="17500" t="43333" r="5833" b="22221"/>
          <a:stretch>
            <a:fillRect/>
          </a:stretch>
        </p:blipFill>
        <p:spPr bwMode="auto">
          <a:xfrm>
            <a:off x="2133600" y="3048000"/>
            <a:ext cx="7010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2" descr="C:\Users\jjmontem\Pictures\My Pictures\School Related\Vertebrate Zoology SP 2007 - Salamander feild trip\Red Eft 2007-04-12 12-31-15 PM.JPG"/>
          <p:cNvPicPr>
            <a:picLocks noChangeAspect="1" noChangeArrowheads="1"/>
          </p:cNvPicPr>
          <p:nvPr/>
        </p:nvPicPr>
        <p:blipFill>
          <a:blip r:embed="rId3" cstate="print"/>
          <a:srcRect l="38333" t="35556" r="2499" b="17778"/>
          <a:stretch>
            <a:fillRect/>
          </a:stretch>
        </p:blipFill>
        <p:spPr bwMode="auto">
          <a:xfrm>
            <a:off x="0" y="0"/>
            <a:ext cx="5410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613025" y="254000"/>
            <a:ext cx="42354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Northern Red Salamander</a:t>
            </a:r>
          </a:p>
          <a:p>
            <a:r>
              <a:rPr lang="en-US" sz="2800" i="1"/>
              <a:t>Pseudotriton ruber</a:t>
            </a:r>
          </a:p>
          <a:p>
            <a:endParaRPr lang="en-US" sz="2800"/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3517900" y="276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460" name="Rectangle 9"/>
          <p:cNvSpPr>
            <a:spLocks noChangeArrowheads="1"/>
          </p:cNvSpPr>
          <p:nvPr/>
        </p:nvSpPr>
        <p:spPr bwMode="auto">
          <a:xfrm>
            <a:off x="1660525" y="1693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9461" name="Picture 11" descr="http://www.rieo.net/amph/saramand/pleth/pseudo/rube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752600"/>
            <a:ext cx="58293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1830388" y="4611688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-1585913" y="4246563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053" name="Picture 7" descr="Bufa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4800600" cy="493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0" y="6172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photo credit: Mike Dorcas and Jerry Reynolds</a:t>
            </a:r>
          </a:p>
          <a:p>
            <a:pPr algn="l" eaLnBrk="0" hangingPunct="0"/>
            <a:endParaRPr lang="en-US" sz="1200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American Toad</a:t>
            </a:r>
            <a:r>
              <a:rPr lang="en-US" sz="2800"/>
              <a:t> </a:t>
            </a: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auto">
          <a:xfrm>
            <a:off x="0" y="563880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 dirty="0" err="1" smtClean="0"/>
              <a:t>Anaxyrus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americanus</a:t>
            </a:r>
            <a:endParaRPr lang="en-US" sz="2800" b="1" i="1" dirty="0"/>
          </a:p>
        </p:txBody>
      </p:sp>
      <p:pic>
        <p:nvPicPr>
          <p:cNvPr id="12" name="33 American Toad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5486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jjmontem\Pictures\Lab Photos\American Toads (3).JPG"/>
          <p:cNvPicPr>
            <a:picLocks noChangeAspect="1" noChangeArrowheads="1"/>
          </p:cNvPicPr>
          <p:nvPr/>
        </p:nvPicPr>
        <p:blipFill>
          <a:blip r:embed="rId5" cstate="print"/>
          <a:srcRect l="45117" t="6055"/>
          <a:stretch>
            <a:fillRect/>
          </a:stretch>
        </p:blipFill>
        <p:spPr bwMode="auto">
          <a:xfrm>
            <a:off x="5562600" y="0"/>
            <a:ext cx="3425952" cy="4398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266950" y="2103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0483" name="Picture 4" descr="Slimy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33400"/>
            <a:ext cx="7086600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438400" y="5546725"/>
            <a:ext cx="4492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Northern Slimy Salamander</a:t>
            </a:r>
            <a:br>
              <a:rPr lang="en-US" sz="2800" b="1"/>
            </a:br>
            <a:r>
              <a:rPr lang="en-US" sz="2800" b="1" i="1"/>
              <a:t>Plethodon glutinosus</a:t>
            </a:r>
            <a:endParaRPr lang="en-US" sz="2800" b="1"/>
          </a:p>
          <a:p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905000" y="5546725"/>
            <a:ext cx="6019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Eastern Red-backed Salamander</a:t>
            </a:r>
          </a:p>
          <a:p>
            <a:r>
              <a:rPr lang="en-US" sz="2800" b="1" i="1"/>
              <a:t>Plethodon cinereus</a:t>
            </a:r>
            <a:r>
              <a:rPr lang="en-US" sz="1200" b="1"/>
              <a:t/>
            </a:r>
            <a:br>
              <a:rPr lang="en-US" sz="1200" b="1"/>
            </a:b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014538" y="2125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2181225" y="2320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09" name="Picture 8" descr="Leadback Redback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048000"/>
            <a:ext cx="5257800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ine 9"/>
          <p:cNvSpPr>
            <a:spLocks noChangeShapeType="1"/>
          </p:cNvSpPr>
          <p:nvPr/>
        </p:nvSpPr>
        <p:spPr bwMode="auto">
          <a:xfrm flipV="1">
            <a:off x="1752600" y="4572000"/>
            <a:ext cx="16002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228600" y="4648200"/>
            <a:ext cx="156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Lead phase</a:t>
            </a:r>
          </a:p>
        </p:txBody>
      </p:sp>
      <p:pic>
        <p:nvPicPr>
          <p:cNvPr id="21512" name="Picture 11" descr="C:\Users\jjmontem\Pictures\My Pictures\School Related\Spotted Salamanders in Cuyahoga\red back salamander 2007-03-27 10-43-50 PM.JPG"/>
          <p:cNvPicPr>
            <a:picLocks noChangeAspect="1" noChangeArrowheads="1"/>
          </p:cNvPicPr>
          <p:nvPr/>
        </p:nvPicPr>
        <p:blipFill>
          <a:blip r:embed="rId3" cstate="print"/>
          <a:srcRect l="31111" t="38333" r="23334" b="35001"/>
          <a:stretch>
            <a:fillRect/>
          </a:stretch>
        </p:blipFill>
        <p:spPr bwMode="auto">
          <a:xfrm>
            <a:off x="0" y="0"/>
            <a:ext cx="49799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233613" y="5283200"/>
            <a:ext cx="4673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Mountain Dusky Salamander</a:t>
            </a:r>
          </a:p>
          <a:p>
            <a:r>
              <a:rPr lang="en-US" sz="2800" b="1" i="1"/>
              <a:t>Desmognathus ochrophaeus</a:t>
            </a:r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312988" y="1789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3049588" y="1525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33" name="Picture 9" descr="C:\Users\jjmontem\Pictures\My Pictures\School Related\Vertebrate Zoology SP 2007 - Salamander feild trip\Mountain Dusky 2007-04-12 11-53-07 AM.JPG"/>
          <p:cNvPicPr>
            <a:picLocks noChangeAspect="1" noChangeArrowheads="1"/>
          </p:cNvPicPr>
          <p:nvPr/>
        </p:nvPicPr>
        <p:blipFill>
          <a:blip r:embed="rId2" cstate="print"/>
          <a:srcRect l="43333" t="13333" r="10001" b="32222"/>
          <a:stretch>
            <a:fillRect/>
          </a:stretch>
        </p:blipFill>
        <p:spPr bwMode="auto">
          <a:xfrm>
            <a:off x="0" y="0"/>
            <a:ext cx="5715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0" descr="C:\Users\jjmontem\Pictures\My Pictures\School Related\Vertebrate Zoology SP 2007 - Salamander feild trip\Unknown Species 2007-04-12 12-30-28 PM.JPG"/>
          <p:cNvPicPr>
            <a:picLocks noChangeAspect="1" noChangeArrowheads="1"/>
          </p:cNvPicPr>
          <p:nvPr/>
        </p:nvPicPr>
        <p:blipFill>
          <a:blip r:embed="rId3" cstate="print"/>
          <a:srcRect l="21667" t="16667" r="38333" b="43333"/>
          <a:stretch>
            <a:fillRect/>
          </a:stretch>
        </p:blipFill>
        <p:spPr bwMode="auto">
          <a:xfrm>
            <a:off x="5486400" y="3810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971800" y="5410200"/>
            <a:ext cx="396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Northern Dusky Salamander</a:t>
            </a:r>
          </a:p>
          <a:p>
            <a:r>
              <a:rPr lang="en-US" b="1" i="1"/>
              <a:t>Desmognathus fuscus</a:t>
            </a:r>
            <a:r>
              <a:rPr lang="en-US" b="1"/>
              <a:t>  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820863" y="2417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56" name="Picture 4" descr="Northern Dusky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95600"/>
            <a:ext cx="571500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46050" y="238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58" name="Picture 7" descr="C:\Users\jjmontem\Pictures\My Pictures\School Related\Vertebrate Zoology SP 2007 - Salamander feild trip\Northern Dusky 2007-04-12 12-13-14 PM.JPG"/>
          <p:cNvPicPr>
            <a:picLocks noChangeAspect="1" noChangeArrowheads="1"/>
          </p:cNvPicPr>
          <p:nvPr/>
        </p:nvPicPr>
        <p:blipFill>
          <a:blip r:embed="rId3" cstate="print"/>
          <a:srcRect l="18333" t="8888" r="33333" b="32222"/>
          <a:stretch>
            <a:fillRect/>
          </a:stretch>
        </p:blipFill>
        <p:spPr bwMode="auto">
          <a:xfrm>
            <a:off x="5141913" y="0"/>
            <a:ext cx="400208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C:\Users\jjmontem\Pictures\My Pictures\School Related\Vertebrate Zoology SP 2007 - Salamander feild trip\Northern Dusky 2007-04-12 12-12-14 PM.JPG"/>
          <p:cNvPicPr>
            <a:picLocks noChangeAspect="1" noChangeArrowheads="1"/>
          </p:cNvPicPr>
          <p:nvPr/>
        </p:nvPicPr>
        <p:blipFill>
          <a:blip r:embed="rId4" cstate="print"/>
          <a:srcRect l="2222" t="32593" r="18889" b="32222"/>
          <a:stretch>
            <a:fillRect/>
          </a:stretch>
        </p:blipFill>
        <p:spPr bwMode="auto">
          <a:xfrm>
            <a:off x="0" y="381000"/>
            <a:ext cx="54102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609725" y="5324475"/>
            <a:ext cx="51641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Northern Two-lined Salamander</a:t>
            </a:r>
          </a:p>
          <a:p>
            <a:r>
              <a:rPr lang="en-US" sz="2800" b="1" i="1"/>
              <a:t>Eurycea bislineata</a:t>
            </a:r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860550" y="2325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1741488" y="216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4581" name="Picture 9" descr="C:\Users\jjmontem\Pictures\Lab Photos\Jenn's pics\Spring Density Estimation April 2006\Two line salamander (3).JPG"/>
          <p:cNvPicPr>
            <a:picLocks noChangeAspect="1" noChangeArrowheads="1"/>
          </p:cNvPicPr>
          <p:nvPr/>
        </p:nvPicPr>
        <p:blipFill>
          <a:blip r:embed="rId2" cstate="print"/>
          <a:srcRect l="8496" t="40234" r="20703" b="22331"/>
          <a:stretch>
            <a:fillRect/>
          </a:stretch>
        </p:blipFill>
        <p:spPr bwMode="auto">
          <a:xfrm>
            <a:off x="112713" y="1066800"/>
            <a:ext cx="903128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905125" y="5435600"/>
            <a:ext cx="38703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Long-tailed Salamander</a:t>
            </a:r>
          </a:p>
          <a:p>
            <a:r>
              <a:rPr lang="en-US" sz="2800" b="1" i="1"/>
              <a:t>Eurycea longicauda</a:t>
            </a:r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032000" y="2325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5604" name="Picture 5" descr="Long-tailed Salama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6324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2203450" y="220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5606" name="Picture 8" descr="Long-tailed Salaman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514600"/>
            <a:ext cx="5410200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0" y="0"/>
            <a:ext cx="8604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Movies courtesy of Steven M. </a:t>
            </a:r>
            <a:r>
              <a:rPr lang="en-US" dirty="0" err="1"/>
              <a:t>Deban</a:t>
            </a:r>
            <a:r>
              <a:rPr lang="en-US" dirty="0"/>
              <a:t> - http://autodax.net/index.html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1454150" y="458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075" name="Picture 4" descr="Bufwoo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57400"/>
            <a:ext cx="4248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-1373188" y="4402138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077" name="Picture 7" descr="Bufwo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"/>
            <a:ext cx="4572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1524000" y="53340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photo credit: J.D. Willson</a:t>
            </a:r>
          </a:p>
          <a:p>
            <a:pPr algn="l" eaLnBrk="0" hangingPunct="0"/>
            <a:endParaRPr lang="en-US" sz="1800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43434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Fowler's Toad</a:t>
            </a:r>
            <a:r>
              <a:rPr lang="en-US" sz="2800"/>
              <a:t> </a:t>
            </a: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914400" y="4800600"/>
            <a:ext cx="419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i="1" dirty="0" err="1" smtClean="0"/>
              <a:t>Anaxyrus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fowleri</a:t>
            </a:r>
            <a:endParaRPr lang="en-US" sz="2000" b="1" dirty="0"/>
          </a:p>
        </p:txBody>
      </p:sp>
      <p:pic>
        <p:nvPicPr>
          <p:cNvPr id="12" name="36 Fowler's Toad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1816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 flipV="1">
            <a:off x="1143000" y="4546600"/>
            <a:ext cx="66722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en-US" i="1"/>
          </a:p>
          <a:p>
            <a:r>
              <a:rPr lang="en-US" b="1" i="1"/>
              <a:t>Gray Treefrog</a:t>
            </a:r>
            <a:endParaRPr lang="en-US" i="1"/>
          </a:p>
          <a:p>
            <a:r>
              <a:rPr lang="en-US" i="1"/>
              <a:t>Hyla versicolor</a:t>
            </a:r>
          </a:p>
          <a:p>
            <a:r>
              <a:rPr lang="en-US" i="1"/>
              <a:t>photo credit: David Scott</a:t>
            </a:r>
          </a:p>
        </p:txBody>
      </p:sp>
      <p:sp>
        <p:nvSpPr>
          <p:cNvPr id="4099" name="Rectangle 9"/>
          <p:cNvSpPr>
            <a:spLocks noChangeArrowheads="1"/>
          </p:cNvSpPr>
          <p:nvPr/>
        </p:nvSpPr>
        <p:spPr bwMode="auto">
          <a:xfrm>
            <a:off x="-1173163" y="4338638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100" name="Picture 11" descr="Hylve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"/>
            <a:ext cx="4191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12"/>
          <p:cNvSpPr>
            <a:spLocks noChangeArrowheads="1"/>
          </p:cNvSpPr>
          <p:nvPr/>
        </p:nvSpPr>
        <p:spPr bwMode="auto">
          <a:xfrm>
            <a:off x="-1585913" y="48863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0" name="20 Gray Tree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7244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21 Cope's Gray Treefrog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54864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00" y="31242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9" descr="C:\Users\jjmontem\Pictures\My Pictures\Pets\Releasing Grey Treefrog 2007-05-24 10-29-53 PM.JPG"/>
          <p:cNvPicPr>
            <a:picLocks noChangeAspect="1" noChangeArrowheads="1"/>
          </p:cNvPicPr>
          <p:nvPr/>
        </p:nvPicPr>
        <p:blipFill>
          <a:blip r:embed="rId8" cstate="print"/>
          <a:srcRect l="17500" t="32222" r="30833" b="22221"/>
          <a:stretch>
            <a:fillRect/>
          </a:stretch>
        </p:blipFill>
        <p:spPr bwMode="auto">
          <a:xfrm>
            <a:off x="4038600" y="228600"/>
            <a:ext cx="4724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48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-1201738" y="3744913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123" name="Picture 4" descr="Pset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33400"/>
            <a:ext cx="403383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4038600" y="1981200"/>
            <a:ext cx="4800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Western Chorus Frog</a:t>
            </a:r>
            <a:endParaRPr lang="en-US"/>
          </a:p>
          <a:p>
            <a:r>
              <a:rPr lang="en-US" i="1"/>
              <a:t>Pseudacris triseriata</a:t>
            </a:r>
            <a:endParaRPr lang="en-US"/>
          </a:p>
          <a:p>
            <a:r>
              <a:rPr lang="en-US"/>
              <a:t>photo credit: Michael Dorcas and J.D. Willson</a:t>
            </a:r>
          </a:p>
          <a:p>
            <a:endParaRPr lang="en-US"/>
          </a:p>
        </p:txBody>
      </p:sp>
      <p:pic>
        <p:nvPicPr>
          <p:cNvPr id="8" name="27 Western Chorus 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54102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286000" y="4495800"/>
            <a:ext cx="4419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  <a:p>
            <a:r>
              <a:rPr lang="en-US" b="1"/>
              <a:t>Spring Peeper</a:t>
            </a:r>
            <a:endParaRPr lang="en-US"/>
          </a:p>
          <a:p>
            <a:r>
              <a:rPr lang="en-US" i="1"/>
              <a:t>Pseudacris crucifer</a:t>
            </a:r>
            <a:endParaRPr lang="en-US"/>
          </a:p>
          <a:p>
            <a:r>
              <a:rPr lang="en-US"/>
              <a:t>photo credit: Michael Dorcas</a:t>
            </a:r>
          </a:p>
          <a:p>
            <a:pPr algn="l"/>
            <a:endParaRPr lang="en-US"/>
          </a:p>
        </p:txBody>
      </p:sp>
      <p:pic>
        <p:nvPicPr>
          <p:cNvPr id="8" name="23 Spring Peeper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800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28600"/>
            <a:ext cx="35814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1" descr="C:\Users\jjmontem\Pictures\My Pictures\School Related\Spotted Salamanders in Cuyahoga\Spring Peeper 2007-03-27 9-48-46 PM.JPG"/>
          <p:cNvPicPr>
            <a:picLocks noChangeAspect="1" noChangeArrowheads="1"/>
          </p:cNvPicPr>
          <p:nvPr/>
        </p:nvPicPr>
        <p:blipFill>
          <a:blip r:embed="rId5" cstate="print"/>
          <a:srcRect l="38333" t="23334" r="36667" b="37778"/>
          <a:stretch>
            <a:fillRect/>
          </a:stretch>
        </p:blipFill>
        <p:spPr bwMode="auto">
          <a:xfrm>
            <a:off x="228600" y="0"/>
            <a:ext cx="4038600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1687513" y="48863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-609600" y="5867400"/>
            <a:ext cx="5486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photo credit: Michael Dorcas and J.D. Willson </a:t>
            </a:r>
          </a:p>
          <a:p>
            <a:pPr algn="l" eaLnBrk="0" hangingPunct="0"/>
            <a:endParaRPr lang="en-US" sz="1600"/>
          </a:p>
        </p:txBody>
      </p:sp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-2590800" y="480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Pickerel Frog</a:t>
            </a:r>
            <a:r>
              <a:rPr lang="en-US"/>
              <a:t> </a:t>
            </a:r>
          </a:p>
        </p:txBody>
      </p:sp>
      <p:sp>
        <p:nvSpPr>
          <p:cNvPr id="7173" name="Rectangle 10"/>
          <p:cNvSpPr>
            <a:spLocks noChangeArrowheads="1"/>
          </p:cNvSpPr>
          <p:nvPr/>
        </p:nvSpPr>
        <p:spPr bwMode="auto">
          <a:xfrm>
            <a:off x="-1143000" y="5257800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 err="1" smtClean="0"/>
              <a:t>Lithobates</a:t>
            </a:r>
            <a:r>
              <a:rPr lang="en-US" i="1" dirty="0" smtClean="0"/>
              <a:t> </a:t>
            </a:r>
            <a:r>
              <a:rPr lang="en-US" i="1" dirty="0" err="1" smtClean="0"/>
              <a:t>palustris</a:t>
            </a:r>
            <a:endParaRPr lang="en-US" dirty="0"/>
          </a:p>
        </p:txBody>
      </p:sp>
      <p:pic>
        <p:nvPicPr>
          <p:cNvPr id="717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819400"/>
            <a:ext cx="51054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1 Pickerel 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810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762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82563" y="217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95263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5237163" y="533400"/>
            <a:ext cx="39068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/>
              <a:t>Northern Leopard Frog </a:t>
            </a:r>
          </a:p>
          <a:p>
            <a:r>
              <a:rPr lang="en-US" sz="2800" i="1" dirty="0" err="1" smtClean="0"/>
              <a:t>Lithobates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pipiens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pic>
        <p:nvPicPr>
          <p:cNvPr id="8197" name="Picture 12" descr="C:\Users\jjmontem\Pictures\My Pictures\School Related\Mudbrook with Maureen\Leopard Frog 2007-05-21 10-10-07 AM.JPG"/>
          <p:cNvPicPr>
            <a:picLocks noChangeAspect="1" noChangeArrowheads="1"/>
          </p:cNvPicPr>
          <p:nvPr/>
        </p:nvPicPr>
        <p:blipFill>
          <a:blip r:embed="rId3" cstate="print"/>
          <a:srcRect l="22501" t="4443" r="25833" b="13333"/>
          <a:stretch>
            <a:fillRect/>
          </a:stretch>
        </p:blipFill>
        <p:spPr bwMode="auto">
          <a:xfrm>
            <a:off x="4648200" y="1492250"/>
            <a:ext cx="44958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76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0 Northern Leopard 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5029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0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-1293813" y="4430713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219" name="Picture 4" descr="Ranca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4038600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-1373188" y="4430713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221" name="Picture 7" descr="Rancat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24000"/>
            <a:ext cx="411480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2209800" y="6156325"/>
            <a:ext cx="502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photo credit: John White, Mike Dorcas and J.D. Willson</a:t>
            </a:r>
          </a:p>
          <a:p>
            <a:pPr algn="l" eaLnBrk="0" hangingPunct="0"/>
            <a:endParaRPr lang="en-US"/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3276600" y="51816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Bullfrog</a:t>
            </a:r>
            <a:r>
              <a:rPr lang="en-US"/>
              <a:t> </a:t>
            </a:r>
          </a:p>
        </p:txBody>
      </p:sp>
      <p:sp>
        <p:nvSpPr>
          <p:cNvPr id="9224" name="Rectangle 10"/>
          <p:cNvSpPr>
            <a:spLocks noChangeArrowheads="1"/>
          </p:cNvSpPr>
          <p:nvPr/>
        </p:nvSpPr>
        <p:spPr bwMode="auto">
          <a:xfrm>
            <a:off x="2057400" y="5715000"/>
            <a:ext cx="5257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i="1" dirty="0" err="1" smtClean="0"/>
              <a:t>Lithobates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catesbeiana</a:t>
            </a:r>
            <a:endParaRPr lang="en-US" sz="2000" dirty="0"/>
          </a:p>
        </p:txBody>
      </p:sp>
      <p:pic>
        <p:nvPicPr>
          <p:cNvPr id="12" name="01 Bullfro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648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186</Words>
  <Application>Microsoft Office PowerPoint</Application>
  <PresentationFormat>On-screen Show (4:3)</PresentationFormat>
  <Paragraphs>59</Paragraphs>
  <Slides>26</Slides>
  <Notes>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Kent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Justin J Montemarano</cp:lastModifiedBy>
  <cp:revision>29</cp:revision>
  <dcterms:created xsi:type="dcterms:W3CDTF">2002-02-14T15:36:03Z</dcterms:created>
  <dcterms:modified xsi:type="dcterms:W3CDTF">2009-07-28T17:11:33Z</dcterms:modified>
</cp:coreProperties>
</file>